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1" r:id="rId6"/>
    <p:sldId id="260" r:id="rId7"/>
    <p:sldId id="272" r:id="rId8"/>
    <p:sldId id="261" r:id="rId9"/>
    <p:sldId id="263" r:id="rId10"/>
    <p:sldId id="264" r:id="rId11"/>
    <p:sldId id="265" r:id="rId12"/>
    <p:sldId id="266" r:id="rId13"/>
    <p:sldId id="273" r:id="rId14"/>
    <p:sldId id="267" r:id="rId15"/>
    <p:sldId id="268"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Corbel" panose="020B0503020204020204" pitchFamily="34" charset="0"/>
      <p:regular r:id="rId21"/>
      <p:bold r:id="rId22"/>
      <p:italic r:id="rId23"/>
      <p:boldItalic r:id="rId24"/>
    </p:embeddedFont>
    <p:embeddedFont>
      <p:font typeface="HK Grotesk"/>
      <p:regular r:id="rId25"/>
    </p:embeddedFont>
    <p:embeddedFont>
      <p:font typeface="HK Grotesk Bold"/>
      <p:regular r:id="rId26"/>
    </p:embeddedFont>
    <p:embeddedFont>
      <p:font typeface="HK Grotesk Light"/>
      <p:regular r:id="rId27"/>
    </p:embeddedFont>
    <p:embeddedFont>
      <p:font typeface="HK Grotesk Medium"/>
      <p:regular r:id="rId28"/>
    </p:embeddedFont>
    <p:embeddedFont>
      <p:font typeface="HK Grotesk Semi-Bold"/>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E5E8"/>
    <a:srgbClr val="009490"/>
    <a:srgbClr val="AECE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80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570" r="-14074" b="-40660"/>
            </a:stretch>
          </a:blipFill>
        </p:spPr>
      </p:sp>
      <p:sp>
        <p:nvSpPr>
          <p:cNvPr id="3" name="AutoShape 3"/>
          <p:cNvSpPr/>
          <p:nvPr/>
        </p:nvSpPr>
        <p:spPr>
          <a:xfrm>
            <a:off x="1676400" y="1485900"/>
            <a:ext cx="15194756" cy="8229600"/>
          </a:xfrm>
          <a:prstGeom prst="rect">
            <a:avLst/>
          </a:prstGeom>
          <a:solidFill>
            <a:srgbClr val="000000">
              <a:alpha val="74902"/>
            </a:srgbClr>
          </a:solidFill>
        </p:spPr>
      </p:sp>
      <p:grpSp>
        <p:nvGrpSpPr>
          <p:cNvPr id="8" name="Group 8"/>
          <p:cNvGrpSpPr/>
          <p:nvPr/>
        </p:nvGrpSpPr>
        <p:grpSpPr>
          <a:xfrm>
            <a:off x="2781034" y="4693158"/>
            <a:ext cx="12725931" cy="3334826"/>
            <a:chOff x="0" y="1077840"/>
            <a:chExt cx="16967908" cy="4446434"/>
          </a:xfrm>
        </p:grpSpPr>
        <p:sp>
          <p:nvSpPr>
            <p:cNvPr id="9" name="TextBox 9"/>
            <p:cNvSpPr txBox="1"/>
            <p:nvPr/>
          </p:nvSpPr>
          <p:spPr>
            <a:xfrm>
              <a:off x="0" y="4880593"/>
              <a:ext cx="16967908" cy="643681"/>
            </a:xfrm>
            <a:prstGeom prst="rect">
              <a:avLst/>
            </a:prstGeom>
          </p:spPr>
          <p:txBody>
            <a:bodyPr lIns="0" tIns="0" rIns="0" bIns="0" rtlCol="0" anchor="t">
              <a:spAutoFit/>
            </a:bodyPr>
            <a:lstStyle/>
            <a:p>
              <a:pPr algn="ctr">
                <a:lnSpc>
                  <a:spcPts val="3919"/>
                </a:lnSpc>
              </a:pPr>
              <a:r>
                <a:rPr lang="en-US" sz="2800" dirty="0">
                  <a:solidFill>
                    <a:srgbClr val="FFFFFF"/>
                  </a:solidFill>
                  <a:latin typeface="HK Grotesk"/>
                </a:rPr>
                <a:t>An Exercise on UBER Bus-Trips (Feb-2021)</a:t>
              </a:r>
            </a:p>
          </p:txBody>
        </p:sp>
        <p:sp>
          <p:nvSpPr>
            <p:cNvPr id="10" name="TextBox 10"/>
            <p:cNvSpPr txBox="1"/>
            <p:nvPr/>
          </p:nvSpPr>
          <p:spPr>
            <a:xfrm>
              <a:off x="0" y="1077840"/>
              <a:ext cx="16967908" cy="2153922"/>
            </a:xfrm>
            <a:prstGeom prst="rect">
              <a:avLst/>
            </a:prstGeom>
          </p:spPr>
          <p:txBody>
            <a:bodyPr lIns="0" tIns="0" rIns="0" bIns="0" rtlCol="0" anchor="t">
              <a:spAutoFit/>
            </a:bodyPr>
            <a:lstStyle/>
            <a:p>
              <a:pPr algn="ctr">
                <a:lnSpc>
                  <a:spcPts val="12000"/>
                </a:lnSpc>
              </a:pPr>
              <a:r>
                <a:rPr lang="en-US" sz="12000" dirty="0">
                  <a:solidFill>
                    <a:srgbClr val="FFFFFF"/>
                  </a:solidFill>
                  <a:latin typeface="HK Grotesk Bold"/>
                </a:rPr>
                <a:t>DATA ANALYSIS</a:t>
              </a:r>
            </a:p>
          </p:txBody>
        </p:sp>
      </p:grpSp>
      <p:pic>
        <p:nvPicPr>
          <p:cNvPr id="12" name="Picture 2" descr="Uber | Brands of the World™ | Download vector logos and logotypes">
            <a:extLst>
              <a:ext uri="{FF2B5EF4-FFF2-40B4-BE49-F238E27FC236}">
                <a16:creationId xmlns:a16="http://schemas.microsoft.com/office/drawing/2014/main" id="{14019186-4C8A-E38E-919B-D7316D9BCC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5090" y="2160842"/>
            <a:ext cx="1857375" cy="1857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150019" y="-146598"/>
            <a:ext cx="9729788" cy="10587038"/>
          </a:xfrm>
          <a:prstGeom prst="rect">
            <a:avLst/>
          </a:prstGeom>
          <a:solidFill>
            <a:srgbClr val="FFFFFF"/>
          </a:solidFill>
        </p:spPr>
      </p:sp>
      <p:sp>
        <p:nvSpPr>
          <p:cNvPr id="38" name="AutoShape 38"/>
          <p:cNvSpPr/>
          <p:nvPr/>
        </p:nvSpPr>
        <p:spPr>
          <a:xfrm>
            <a:off x="10542015" y="3042923"/>
            <a:ext cx="6717285" cy="0"/>
          </a:xfrm>
          <a:prstGeom prst="line">
            <a:avLst/>
          </a:prstGeom>
          <a:ln w="9525" cap="flat">
            <a:solidFill>
              <a:srgbClr val="BDC2C5"/>
            </a:solidFill>
            <a:prstDash val="solid"/>
            <a:headEnd type="none" w="sm" len="sm"/>
            <a:tailEnd type="none" w="sm" len="sm"/>
          </a:ln>
        </p:spPr>
      </p:sp>
      <p:sp>
        <p:nvSpPr>
          <p:cNvPr id="43" name="TextBox 43"/>
          <p:cNvSpPr txBox="1"/>
          <p:nvPr/>
        </p:nvSpPr>
        <p:spPr>
          <a:xfrm>
            <a:off x="10287000" y="1626763"/>
            <a:ext cx="7898386" cy="1011687"/>
          </a:xfrm>
          <a:prstGeom prst="rect">
            <a:avLst/>
          </a:prstGeom>
        </p:spPr>
        <p:txBody>
          <a:bodyPr wrap="square" lIns="0" tIns="0" rIns="0" bIns="0" rtlCol="0" anchor="t">
            <a:spAutoFit/>
          </a:bodyPr>
          <a:lstStyle/>
          <a:p>
            <a:pPr marL="0" lvl="0" indent="0" algn="l">
              <a:lnSpc>
                <a:spcPts val="8640"/>
              </a:lnSpc>
              <a:spcBef>
                <a:spcPct val="0"/>
              </a:spcBef>
            </a:pPr>
            <a:r>
              <a:rPr lang="en-US" sz="4800" dirty="0">
                <a:solidFill>
                  <a:srgbClr val="FFFFFF"/>
                </a:solidFill>
                <a:latin typeface="HK Grotesk Bold"/>
              </a:rPr>
              <a:t>Trips vs Payment Method</a:t>
            </a:r>
          </a:p>
        </p:txBody>
      </p:sp>
      <p:sp>
        <p:nvSpPr>
          <p:cNvPr id="47" name="Rectangle 46">
            <a:extLst>
              <a:ext uri="{FF2B5EF4-FFF2-40B4-BE49-F238E27FC236}">
                <a16:creationId xmlns:a16="http://schemas.microsoft.com/office/drawing/2014/main" id="{FCEB3C11-34D6-E71F-08F2-5CDA55538B11}"/>
              </a:ext>
            </a:extLst>
          </p:cNvPr>
          <p:cNvSpPr/>
          <p:nvPr/>
        </p:nvSpPr>
        <p:spPr>
          <a:xfrm>
            <a:off x="-150019" y="4152900"/>
            <a:ext cx="18438019" cy="613409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866727B2-4D61-3B86-8114-1D8C3D893343}"/>
              </a:ext>
            </a:extLst>
          </p:cNvPr>
          <p:cNvPicPr>
            <a:picLocks noChangeAspect="1"/>
          </p:cNvPicPr>
          <p:nvPr/>
        </p:nvPicPr>
        <p:blipFill>
          <a:blip r:embed="rId2"/>
          <a:stretch>
            <a:fillRect/>
          </a:stretch>
        </p:blipFill>
        <p:spPr>
          <a:xfrm>
            <a:off x="847725" y="4539324"/>
            <a:ext cx="16411575" cy="5361243"/>
          </a:xfrm>
          <a:prstGeom prst="rect">
            <a:avLst/>
          </a:prstGeom>
        </p:spPr>
      </p:pic>
      <p:sp>
        <p:nvSpPr>
          <p:cNvPr id="48" name="TextBox 47">
            <a:extLst>
              <a:ext uri="{FF2B5EF4-FFF2-40B4-BE49-F238E27FC236}">
                <a16:creationId xmlns:a16="http://schemas.microsoft.com/office/drawing/2014/main" id="{964195DD-D99A-45AB-9E50-2991B464F008}"/>
              </a:ext>
            </a:extLst>
          </p:cNvPr>
          <p:cNvSpPr txBox="1"/>
          <p:nvPr/>
        </p:nvSpPr>
        <p:spPr>
          <a:xfrm>
            <a:off x="0" y="130026"/>
            <a:ext cx="9296400" cy="1754326"/>
          </a:xfrm>
          <a:prstGeom prst="rect">
            <a:avLst/>
          </a:prstGeom>
          <a:noFill/>
        </p:spPr>
        <p:txBody>
          <a:bodyPr wrap="square" rtlCol="0">
            <a:spAutoFit/>
          </a:bodyPr>
          <a:lstStyle/>
          <a:p>
            <a:r>
              <a:rPr lang="en-US" sz="5400" dirty="0">
                <a:latin typeface="HK Grotesk Bold"/>
              </a:rPr>
              <a:t>Analysis &amp; Insights: Demand</a:t>
            </a:r>
          </a:p>
          <a:p>
            <a:endParaRPr lang="en-US" sz="5400" dirty="0"/>
          </a:p>
        </p:txBody>
      </p:sp>
      <p:cxnSp>
        <p:nvCxnSpPr>
          <p:cNvPr id="50" name="Straight Connector 49">
            <a:extLst>
              <a:ext uri="{FF2B5EF4-FFF2-40B4-BE49-F238E27FC236}">
                <a16:creationId xmlns:a16="http://schemas.microsoft.com/office/drawing/2014/main" id="{3B52D6CF-C569-A210-4321-6FD320D6B4ED}"/>
              </a:ext>
            </a:extLst>
          </p:cNvPr>
          <p:cNvCxnSpPr/>
          <p:nvPr/>
        </p:nvCxnSpPr>
        <p:spPr>
          <a:xfrm>
            <a:off x="-180975" y="1007189"/>
            <a:ext cx="9858375" cy="0"/>
          </a:xfrm>
          <a:prstGeom prst="line">
            <a:avLst/>
          </a:prstGeom>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2494C4B4-8472-79A3-0B3C-F35AB57EEC26}"/>
              </a:ext>
            </a:extLst>
          </p:cNvPr>
          <p:cNvSpPr txBox="1"/>
          <p:nvPr/>
        </p:nvSpPr>
        <p:spPr>
          <a:xfrm>
            <a:off x="119712" y="1165098"/>
            <a:ext cx="7839075" cy="1015663"/>
          </a:xfrm>
          <a:prstGeom prst="rect">
            <a:avLst/>
          </a:prstGeom>
          <a:noFill/>
        </p:spPr>
        <p:txBody>
          <a:bodyPr wrap="square" rtlCol="0">
            <a:spAutoFit/>
          </a:bodyPr>
          <a:lstStyle/>
          <a:p>
            <a:r>
              <a:rPr lang="en-US" sz="2000" b="0" i="0" dirty="0">
                <a:solidFill>
                  <a:srgbClr val="374151"/>
                </a:solidFill>
                <a:effectLst/>
                <a:latin typeface="Söhne"/>
              </a:rPr>
              <a:t>Clients predominantly favored cash over other payment modes, with around 8000 opting for cash and approximately 1000 choosing Mastercard, while </a:t>
            </a:r>
            <a:r>
              <a:rPr lang="en-US" sz="2000" b="0" i="0" dirty="0" err="1">
                <a:solidFill>
                  <a:srgbClr val="374151"/>
                </a:solidFill>
                <a:effectLst/>
                <a:latin typeface="Söhne"/>
              </a:rPr>
              <a:t>Paypal</a:t>
            </a:r>
            <a:r>
              <a:rPr lang="en-US" sz="2000" b="0" i="0" dirty="0">
                <a:solidFill>
                  <a:srgbClr val="374151"/>
                </a:solidFill>
                <a:effectLst/>
                <a:latin typeface="Söhne"/>
              </a:rPr>
              <a:t> and Discover saw limited usage.</a:t>
            </a:r>
            <a:endParaRPr lang="en-US" sz="2000" dirty="0"/>
          </a:p>
        </p:txBody>
      </p:sp>
      <p:sp>
        <p:nvSpPr>
          <p:cNvPr id="52" name="TextBox 51">
            <a:extLst>
              <a:ext uri="{FF2B5EF4-FFF2-40B4-BE49-F238E27FC236}">
                <a16:creationId xmlns:a16="http://schemas.microsoft.com/office/drawing/2014/main" id="{F70E36DA-3AD2-B87D-ACB0-4003C08FD4DA}"/>
              </a:ext>
            </a:extLst>
          </p:cNvPr>
          <p:cNvSpPr txBox="1"/>
          <p:nvPr/>
        </p:nvSpPr>
        <p:spPr>
          <a:xfrm>
            <a:off x="119712" y="2270776"/>
            <a:ext cx="9067800" cy="1754326"/>
          </a:xfrm>
          <a:prstGeom prst="rect">
            <a:avLst/>
          </a:prstGeom>
          <a:noFill/>
        </p:spPr>
        <p:txBody>
          <a:bodyPr wrap="square" rtlCol="0">
            <a:spAutoFit/>
          </a:bodyPr>
          <a:lstStyle/>
          <a:p>
            <a:pPr algn="l">
              <a:buFont typeface="Arial" panose="020B0604020202020204" pitchFamily="34" charset="0"/>
              <a:buChar char="•"/>
            </a:pPr>
            <a:r>
              <a:rPr lang="en-US" b="0" i="0" dirty="0">
                <a:solidFill>
                  <a:srgbClr val="374151"/>
                </a:solidFill>
                <a:effectLst/>
                <a:latin typeface="Söhne"/>
              </a:rPr>
              <a:t> </a:t>
            </a:r>
            <a:r>
              <a:rPr lang="en-US" b="1" i="0" dirty="0">
                <a:solidFill>
                  <a:srgbClr val="374151"/>
                </a:solidFill>
                <a:effectLst/>
                <a:latin typeface="Söhne"/>
              </a:rPr>
              <a:t>Cash</a:t>
            </a:r>
            <a:r>
              <a:rPr lang="en-US" b="0" i="0" dirty="0">
                <a:solidFill>
                  <a:srgbClr val="374151"/>
                </a:solidFill>
                <a:effectLst/>
                <a:latin typeface="Söhne"/>
              </a:rPr>
              <a:t> preference aligns with convenience and familiarity.</a:t>
            </a:r>
          </a:p>
          <a:p>
            <a:pPr algn="l">
              <a:buFont typeface="Arial" panose="020B0604020202020204" pitchFamily="34" charset="0"/>
              <a:buChar char="•"/>
            </a:pPr>
            <a:r>
              <a:rPr lang="en-US" b="0" i="0" dirty="0">
                <a:solidFill>
                  <a:srgbClr val="374151"/>
                </a:solidFill>
                <a:effectLst/>
                <a:latin typeface="Söhne"/>
              </a:rPr>
              <a:t> </a:t>
            </a:r>
            <a:r>
              <a:rPr lang="en-US" b="1" i="0" dirty="0">
                <a:solidFill>
                  <a:srgbClr val="374151"/>
                </a:solidFill>
                <a:effectLst/>
                <a:latin typeface="Söhne"/>
              </a:rPr>
              <a:t>Mastercard</a:t>
            </a:r>
            <a:r>
              <a:rPr lang="en-US" b="0" i="0" dirty="0">
                <a:solidFill>
                  <a:srgbClr val="374151"/>
                </a:solidFill>
                <a:effectLst/>
                <a:latin typeface="Söhne"/>
              </a:rPr>
              <a:t> usage indicates comfort with digital payments.</a:t>
            </a:r>
          </a:p>
          <a:p>
            <a:pPr algn="l">
              <a:buFont typeface="Arial" panose="020B0604020202020204" pitchFamily="34" charset="0"/>
              <a:buChar char="•"/>
            </a:pPr>
            <a:r>
              <a:rPr lang="en-US" b="0" i="0" dirty="0">
                <a:solidFill>
                  <a:srgbClr val="374151"/>
                </a:solidFill>
                <a:effectLst/>
                <a:latin typeface="Söhne"/>
              </a:rPr>
              <a:t> Lack of preference for </a:t>
            </a:r>
            <a:r>
              <a:rPr lang="en-US" b="1" i="0" dirty="0" err="1">
                <a:solidFill>
                  <a:srgbClr val="374151"/>
                </a:solidFill>
                <a:effectLst/>
                <a:latin typeface="Söhne"/>
              </a:rPr>
              <a:t>Paypal</a:t>
            </a:r>
            <a:r>
              <a:rPr lang="en-US" b="0" i="0" dirty="0">
                <a:solidFill>
                  <a:srgbClr val="374151"/>
                </a:solidFill>
                <a:effectLst/>
                <a:latin typeface="Söhne"/>
              </a:rPr>
              <a:t> and </a:t>
            </a:r>
            <a:r>
              <a:rPr lang="en-US" b="1" i="0" dirty="0">
                <a:solidFill>
                  <a:srgbClr val="374151"/>
                </a:solidFill>
                <a:effectLst/>
                <a:latin typeface="Söhne"/>
              </a:rPr>
              <a:t>Discover</a:t>
            </a:r>
            <a:r>
              <a:rPr lang="en-US" b="0" i="0" dirty="0">
                <a:solidFill>
                  <a:srgbClr val="374151"/>
                </a:solidFill>
                <a:effectLst/>
                <a:latin typeface="Söhne"/>
              </a:rPr>
              <a:t> highlights potential misalignment or low adoption.</a:t>
            </a:r>
          </a:p>
          <a:p>
            <a:pPr algn="l">
              <a:buFont typeface="Arial" panose="020B0604020202020204" pitchFamily="34" charset="0"/>
              <a:buChar char="•"/>
            </a:pPr>
            <a:r>
              <a:rPr lang="en-US" b="0" i="0" dirty="0">
                <a:solidFill>
                  <a:srgbClr val="374151"/>
                </a:solidFill>
                <a:effectLst/>
                <a:latin typeface="Söhne"/>
              </a:rPr>
              <a:t> </a:t>
            </a:r>
            <a:r>
              <a:rPr lang="en-US" b="1" i="0" dirty="0">
                <a:solidFill>
                  <a:srgbClr val="374151"/>
                </a:solidFill>
                <a:effectLst/>
                <a:latin typeface="Söhne"/>
              </a:rPr>
              <a:t>Payment diversity </a:t>
            </a:r>
            <a:r>
              <a:rPr lang="en-US" b="0" i="0" dirty="0">
                <a:solidFill>
                  <a:srgbClr val="374151"/>
                </a:solidFill>
                <a:effectLst/>
                <a:latin typeface="Söhne"/>
              </a:rPr>
              <a:t>impacts marketing and customer experience strategies.</a:t>
            </a:r>
          </a:p>
          <a:p>
            <a:pPr algn="l">
              <a:buFont typeface="Arial" panose="020B0604020202020204" pitchFamily="34" charset="0"/>
              <a:buChar char="•"/>
            </a:pPr>
            <a:r>
              <a:rPr lang="en-US" b="0" i="0" dirty="0">
                <a:solidFill>
                  <a:srgbClr val="374151"/>
                </a:solidFill>
                <a:effectLst/>
                <a:latin typeface="Söhne"/>
              </a:rPr>
              <a:t> </a:t>
            </a:r>
            <a:r>
              <a:rPr lang="en-US" b="1" i="0" dirty="0">
                <a:solidFill>
                  <a:srgbClr val="374151"/>
                </a:solidFill>
                <a:effectLst/>
                <a:latin typeface="Söhne"/>
              </a:rPr>
              <a:t>Convenience of cash </a:t>
            </a:r>
            <a:r>
              <a:rPr lang="en-US" b="0" i="0" dirty="0">
                <a:solidFill>
                  <a:srgbClr val="374151"/>
                </a:solidFill>
                <a:effectLst/>
                <a:latin typeface="Söhne"/>
              </a:rPr>
              <a:t>underlines the need for varied payment options.</a:t>
            </a:r>
          </a:p>
          <a:p>
            <a:endParaRPr lang="en-US" dirty="0"/>
          </a:p>
        </p:txBody>
      </p:sp>
      <p:pic>
        <p:nvPicPr>
          <p:cNvPr id="53" name="Picture 2" descr="Uber | Brands of the World™ | Download vector logos and logotypes">
            <a:extLst>
              <a:ext uri="{FF2B5EF4-FFF2-40B4-BE49-F238E27FC236}">
                <a16:creationId xmlns:a16="http://schemas.microsoft.com/office/drawing/2014/main" id="{5E5CAB98-97F8-3D05-4B19-ED268EF59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5888" y="266700"/>
            <a:ext cx="1203384" cy="12033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4152900"/>
            <a:ext cx="16230600" cy="0"/>
          </a:xfrm>
          <a:prstGeom prst="line">
            <a:avLst/>
          </a:prstGeom>
          <a:ln w="9525" cap="flat">
            <a:solidFill>
              <a:srgbClr val="BDC2C5"/>
            </a:solidFill>
            <a:prstDash val="solid"/>
            <a:headEnd type="none" w="sm" len="sm"/>
            <a:tailEnd type="none" w="sm" len="sm"/>
          </a:ln>
        </p:spPr>
      </p:sp>
      <p:grpSp>
        <p:nvGrpSpPr>
          <p:cNvPr id="3" name="Group 3"/>
          <p:cNvGrpSpPr/>
          <p:nvPr/>
        </p:nvGrpSpPr>
        <p:grpSpPr>
          <a:xfrm>
            <a:off x="242455" y="186803"/>
            <a:ext cx="13435445" cy="1842837"/>
            <a:chOff x="-67772" y="-9525"/>
            <a:chExt cx="14604963" cy="2942344"/>
          </a:xfrm>
        </p:grpSpPr>
        <p:sp>
          <p:nvSpPr>
            <p:cNvPr id="4" name="TextBox 4"/>
            <p:cNvSpPr txBox="1"/>
            <p:nvPr/>
          </p:nvSpPr>
          <p:spPr>
            <a:xfrm>
              <a:off x="0" y="-9525"/>
              <a:ext cx="14537191" cy="2942344"/>
            </a:xfrm>
            <a:prstGeom prst="rect">
              <a:avLst/>
            </a:prstGeom>
          </p:spPr>
          <p:txBody>
            <a:bodyPr lIns="0" tIns="0" rIns="0" bIns="0" rtlCol="0" anchor="t">
              <a:spAutoFit/>
            </a:bodyPr>
            <a:lstStyle/>
            <a:p>
              <a:pPr marL="0" lvl="0" indent="0" algn="l">
                <a:lnSpc>
                  <a:spcPts val="8640"/>
                </a:lnSpc>
                <a:spcBef>
                  <a:spcPct val="0"/>
                </a:spcBef>
              </a:pPr>
              <a:r>
                <a:rPr lang="en-US" sz="7200" dirty="0">
                  <a:solidFill>
                    <a:srgbClr val="009490"/>
                  </a:solidFill>
                  <a:latin typeface="HK Grotesk Bold"/>
                </a:rPr>
                <a:t>Analysis &amp; Insights: Demand</a:t>
              </a:r>
            </a:p>
          </p:txBody>
        </p:sp>
        <p:sp>
          <p:nvSpPr>
            <p:cNvPr id="5" name="TextBox 5"/>
            <p:cNvSpPr txBox="1"/>
            <p:nvPr/>
          </p:nvSpPr>
          <p:spPr>
            <a:xfrm>
              <a:off x="-67772" y="2022360"/>
              <a:ext cx="14537191" cy="724725"/>
            </a:xfrm>
            <a:prstGeom prst="rect">
              <a:avLst/>
            </a:prstGeom>
          </p:spPr>
          <p:txBody>
            <a:bodyPr lIns="0" tIns="0" rIns="0" bIns="0" rtlCol="0" anchor="t">
              <a:spAutoFit/>
            </a:bodyPr>
            <a:lstStyle/>
            <a:p>
              <a:pPr marL="0" lvl="0" indent="0" algn="l">
                <a:lnSpc>
                  <a:spcPts val="3640"/>
                </a:lnSpc>
                <a:spcBef>
                  <a:spcPct val="0"/>
                </a:spcBef>
              </a:pPr>
              <a:r>
                <a:rPr lang="en-US" sz="2800" dirty="0">
                  <a:solidFill>
                    <a:srgbClr val="000000"/>
                  </a:solidFill>
                  <a:latin typeface="HK Grotesk Light"/>
                </a:rPr>
                <a:t>Average Utilization by Vehicle Capacity.</a:t>
              </a:r>
            </a:p>
          </p:txBody>
        </p:sp>
      </p:grpSp>
      <p:sp>
        <p:nvSpPr>
          <p:cNvPr id="26" name="TextBox 25">
            <a:extLst>
              <a:ext uri="{FF2B5EF4-FFF2-40B4-BE49-F238E27FC236}">
                <a16:creationId xmlns:a16="http://schemas.microsoft.com/office/drawing/2014/main" id="{52281A27-BFE8-C995-CE91-6C1621EADE44}"/>
              </a:ext>
            </a:extLst>
          </p:cNvPr>
          <p:cNvSpPr txBox="1"/>
          <p:nvPr/>
        </p:nvSpPr>
        <p:spPr>
          <a:xfrm>
            <a:off x="242455" y="1906721"/>
            <a:ext cx="10134600" cy="2173031"/>
          </a:xfrm>
          <a:prstGeom prst="rect">
            <a:avLst/>
          </a:prstGeom>
          <a:noFill/>
        </p:spPr>
        <p:txBody>
          <a:bodyPr wrap="square" rtlCol="0">
            <a:spAutoFit/>
          </a:bodyPr>
          <a:lstStyle/>
          <a:p>
            <a:pPr>
              <a:lnSpc>
                <a:spcPct val="150000"/>
              </a:lnSpc>
            </a:pPr>
            <a:r>
              <a:rPr lang="en-US" sz="2000" b="1" dirty="0">
                <a:solidFill>
                  <a:srgbClr val="009490"/>
                </a:solidFill>
              </a:rPr>
              <a:t>Insights From the Visual:</a:t>
            </a:r>
          </a:p>
          <a:p>
            <a:pPr algn="l">
              <a:lnSpc>
                <a:spcPct val="150000"/>
              </a:lnSpc>
              <a:buFont typeface="Arial" panose="020B0604020202020204" pitchFamily="34" charset="0"/>
              <a:buChar char="•"/>
            </a:pPr>
            <a:r>
              <a:rPr lang="en-US" b="0" i="0" dirty="0">
                <a:solidFill>
                  <a:srgbClr val="374151"/>
                </a:solidFill>
                <a:effectLst/>
                <a:latin typeface="Söhne"/>
              </a:rPr>
              <a:t> Analysis of vehicle utilization reveals a preference for 14 and 15-seat buses among clients.</a:t>
            </a:r>
          </a:p>
          <a:p>
            <a:pPr algn="l">
              <a:lnSpc>
                <a:spcPct val="150000"/>
              </a:lnSpc>
              <a:buFont typeface="Arial" panose="020B0604020202020204" pitchFamily="34" charset="0"/>
              <a:buChar char="•"/>
            </a:pPr>
            <a:r>
              <a:rPr lang="en-US" b="0" i="0" dirty="0">
                <a:solidFill>
                  <a:srgbClr val="374151"/>
                </a:solidFill>
                <a:effectLst/>
                <a:latin typeface="Söhne"/>
              </a:rPr>
              <a:t> These bus sizes are likely favored due to their availability during peak demand periods.</a:t>
            </a:r>
          </a:p>
          <a:p>
            <a:pPr algn="l">
              <a:lnSpc>
                <a:spcPct val="150000"/>
              </a:lnSpc>
              <a:buFont typeface="Arial" panose="020B0604020202020204" pitchFamily="34" charset="0"/>
              <a:buChar char="•"/>
            </a:pPr>
            <a:r>
              <a:rPr lang="en-US" b="0" i="0" dirty="0">
                <a:solidFill>
                  <a:srgbClr val="374151"/>
                </a:solidFill>
                <a:effectLst/>
                <a:latin typeface="Söhne"/>
              </a:rPr>
              <a:t> Buses with 14 and 15 seats strike a balance between capacity and maneuverability.</a:t>
            </a:r>
          </a:p>
          <a:p>
            <a:pPr algn="l">
              <a:lnSpc>
                <a:spcPct val="150000"/>
              </a:lnSpc>
              <a:buFont typeface="Arial" panose="020B0604020202020204" pitchFamily="34" charset="0"/>
              <a:buChar char="•"/>
            </a:pPr>
            <a:r>
              <a:rPr lang="en-US" b="0" i="0" dirty="0">
                <a:solidFill>
                  <a:srgbClr val="374151"/>
                </a:solidFill>
                <a:effectLst/>
                <a:latin typeface="Söhne"/>
              </a:rPr>
              <a:t> Optimal deployment of these buses can enhance resource allocation and customer satisfaction.</a:t>
            </a:r>
          </a:p>
        </p:txBody>
      </p:sp>
      <p:pic>
        <p:nvPicPr>
          <p:cNvPr id="28" name="Picture 27">
            <a:extLst>
              <a:ext uri="{FF2B5EF4-FFF2-40B4-BE49-F238E27FC236}">
                <a16:creationId xmlns:a16="http://schemas.microsoft.com/office/drawing/2014/main" id="{564C167A-2406-D507-784D-A3614F78E6B3}"/>
              </a:ext>
            </a:extLst>
          </p:cNvPr>
          <p:cNvPicPr>
            <a:picLocks noChangeAspect="1"/>
          </p:cNvPicPr>
          <p:nvPr/>
        </p:nvPicPr>
        <p:blipFill>
          <a:blip r:embed="rId2"/>
          <a:stretch>
            <a:fillRect/>
          </a:stretch>
        </p:blipFill>
        <p:spPr>
          <a:xfrm>
            <a:off x="1176337" y="4686300"/>
            <a:ext cx="15935325" cy="5076825"/>
          </a:xfrm>
          <a:prstGeom prst="rect">
            <a:avLst/>
          </a:prstGeom>
        </p:spPr>
      </p:pic>
      <p:sp>
        <p:nvSpPr>
          <p:cNvPr id="30" name="AutoShape 2">
            <a:extLst>
              <a:ext uri="{FF2B5EF4-FFF2-40B4-BE49-F238E27FC236}">
                <a16:creationId xmlns:a16="http://schemas.microsoft.com/office/drawing/2014/main" id="{71889DC5-C38A-4AAF-58BD-83D1B5CA3E51}"/>
              </a:ext>
            </a:extLst>
          </p:cNvPr>
          <p:cNvSpPr/>
          <p:nvPr/>
        </p:nvSpPr>
        <p:spPr>
          <a:xfrm>
            <a:off x="0" y="1257300"/>
            <a:ext cx="18288000" cy="0"/>
          </a:xfrm>
          <a:prstGeom prst="line">
            <a:avLst/>
          </a:prstGeom>
          <a:ln w="9525" cap="flat">
            <a:solidFill>
              <a:srgbClr val="BDC2C5"/>
            </a:solidFill>
            <a:prstDash val="solid"/>
            <a:headEnd type="none" w="sm" len="sm"/>
            <a:tailEnd type="none" w="sm" len="sm"/>
          </a:ln>
        </p:spPr>
      </p:sp>
      <p:pic>
        <p:nvPicPr>
          <p:cNvPr id="31" name="Picture 2" descr="Uber | Brands of the World™ | Download vector logos and logotypes">
            <a:extLst>
              <a:ext uri="{FF2B5EF4-FFF2-40B4-BE49-F238E27FC236}">
                <a16:creationId xmlns:a16="http://schemas.microsoft.com/office/drawing/2014/main" id="{AF191071-B8C5-3650-F7E5-D813C5727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5888" y="266700"/>
            <a:ext cx="1203384" cy="12033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0" name="AutoShape 50"/>
          <p:cNvSpPr/>
          <p:nvPr/>
        </p:nvSpPr>
        <p:spPr>
          <a:xfrm rot="-5400000">
            <a:off x="8017828" y="5455917"/>
            <a:ext cx="5909945" cy="0"/>
          </a:xfrm>
          <a:prstGeom prst="line">
            <a:avLst/>
          </a:prstGeom>
          <a:ln w="19050" cap="flat">
            <a:solidFill>
              <a:srgbClr val="FFFFFF"/>
            </a:solidFill>
            <a:prstDash val="solid"/>
            <a:headEnd type="none" w="sm" len="sm"/>
            <a:tailEnd type="none" w="sm" len="sm"/>
          </a:ln>
        </p:spPr>
      </p:sp>
      <p:sp>
        <p:nvSpPr>
          <p:cNvPr id="52" name="TextBox 52"/>
          <p:cNvSpPr txBox="1"/>
          <p:nvPr/>
        </p:nvSpPr>
        <p:spPr>
          <a:xfrm>
            <a:off x="857699" y="1303351"/>
            <a:ext cx="13440445" cy="434671"/>
          </a:xfrm>
          <a:prstGeom prst="rect">
            <a:avLst/>
          </a:prstGeom>
        </p:spPr>
        <p:txBody>
          <a:bodyPr wrap="square" lIns="0" tIns="0" rIns="0" bIns="0" rtlCol="0" anchor="t">
            <a:spAutoFit/>
          </a:bodyPr>
          <a:lstStyle/>
          <a:p>
            <a:pPr>
              <a:lnSpc>
                <a:spcPts val="3360"/>
              </a:lnSpc>
            </a:pPr>
            <a:r>
              <a:rPr lang="en-US" sz="2800" dirty="0">
                <a:solidFill>
                  <a:srgbClr val="FFFFFF"/>
                </a:solidFill>
                <a:latin typeface="HK Grotesk"/>
              </a:rPr>
              <a:t>Walking distance ranges against the Average Walking Distance for the rider.</a:t>
            </a:r>
          </a:p>
        </p:txBody>
      </p:sp>
      <p:sp>
        <p:nvSpPr>
          <p:cNvPr id="53" name="AutoShape 53"/>
          <p:cNvSpPr/>
          <p:nvPr/>
        </p:nvSpPr>
        <p:spPr>
          <a:xfrm>
            <a:off x="982137" y="1876110"/>
            <a:ext cx="16277163" cy="0"/>
          </a:xfrm>
          <a:prstGeom prst="line">
            <a:avLst/>
          </a:prstGeom>
          <a:ln w="19050" cap="flat">
            <a:solidFill>
              <a:srgbClr val="FFFFFF"/>
            </a:solidFill>
            <a:prstDash val="solid"/>
            <a:headEnd type="none" w="sm" len="sm"/>
            <a:tailEnd type="none" w="sm" len="sm"/>
          </a:ln>
        </p:spPr>
      </p:sp>
      <p:sp>
        <p:nvSpPr>
          <p:cNvPr id="54" name="AutoShape 54"/>
          <p:cNvSpPr/>
          <p:nvPr/>
        </p:nvSpPr>
        <p:spPr>
          <a:xfrm>
            <a:off x="1028700" y="9248775"/>
            <a:ext cx="16277163" cy="0"/>
          </a:xfrm>
          <a:prstGeom prst="line">
            <a:avLst/>
          </a:prstGeom>
          <a:ln w="19050" cap="flat">
            <a:solidFill>
              <a:srgbClr val="FFFFFF"/>
            </a:solidFill>
            <a:prstDash val="solid"/>
            <a:headEnd type="none" w="sm" len="sm"/>
            <a:tailEnd type="none" w="sm" len="sm"/>
          </a:ln>
        </p:spPr>
      </p:sp>
      <p:pic>
        <p:nvPicPr>
          <p:cNvPr id="56" name="Picture 55">
            <a:extLst>
              <a:ext uri="{FF2B5EF4-FFF2-40B4-BE49-F238E27FC236}">
                <a16:creationId xmlns:a16="http://schemas.microsoft.com/office/drawing/2014/main" id="{2FD93C8E-80E3-364F-75C8-C674864EF2B9}"/>
              </a:ext>
            </a:extLst>
          </p:cNvPr>
          <p:cNvPicPr>
            <a:picLocks noChangeAspect="1"/>
          </p:cNvPicPr>
          <p:nvPr/>
        </p:nvPicPr>
        <p:blipFill>
          <a:blip r:embed="rId2"/>
          <a:stretch>
            <a:fillRect/>
          </a:stretch>
        </p:blipFill>
        <p:spPr>
          <a:xfrm>
            <a:off x="850772" y="2638104"/>
            <a:ext cx="9372600" cy="5562600"/>
          </a:xfrm>
          <a:prstGeom prst="rect">
            <a:avLst/>
          </a:prstGeom>
        </p:spPr>
      </p:pic>
      <p:sp>
        <p:nvSpPr>
          <p:cNvPr id="57" name="TextBox 56">
            <a:extLst>
              <a:ext uri="{FF2B5EF4-FFF2-40B4-BE49-F238E27FC236}">
                <a16:creationId xmlns:a16="http://schemas.microsoft.com/office/drawing/2014/main" id="{750C6D76-35E8-493C-6116-41584FCAFB84}"/>
              </a:ext>
            </a:extLst>
          </p:cNvPr>
          <p:cNvSpPr txBox="1"/>
          <p:nvPr/>
        </p:nvSpPr>
        <p:spPr>
          <a:xfrm>
            <a:off x="685800" y="276899"/>
            <a:ext cx="9241235" cy="1323439"/>
          </a:xfrm>
          <a:prstGeom prst="rect">
            <a:avLst/>
          </a:prstGeom>
          <a:noFill/>
        </p:spPr>
        <p:txBody>
          <a:bodyPr wrap="square" rtlCol="0">
            <a:spAutoFit/>
          </a:bodyPr>
          <a:lstStyle/>
          <a:p>
            <a:r>
              <a:rPr lang="en-US" sz="4000" dirty="0">
                <a:solidFill>
                  <a:schemeClr val="bg1"/>
                </a:solidFill>
                <a:latin typeface="HK Grotesk Bold"/>
              </a:rPr>
              <a:t>Analysis &amp; Insights: Demand</a:t>
            </a:r>
          </a:p>
          <a:p>
            <a:endParaRPr lang="en-US" sz="4000" dirty="0">
              <a:solidFill>
                <a:schemeClr val="bg1"/>
              </a:solidFill>
            </a:endParaRPr>
          </a:p>
        </p:txBody>
      </p:sp>
      <p:sp>
        <p:nvSpPr>
          <p:cNvPr id="58" name="AutoShape 53">
            <a:extLst>
              <a:ext uri="{FF2B5EF4-FFF2-40B4-BE49-F238E27FC236}">
                <a16:creationId xmlns:a16="http://schemas.microsoft.com/office/drawing/2014/main" id="{E60C5F42-EA44-4738-8AE0-811BB4AFDB34}"/>
              </a:ext>
            </a:extLst>
          </p:cNvPr>
          <p:cNvSpPr/>
          <p:nvPr/>
        </p:nvSpPr>
        <p:spPr>
          <a:xfrm>
            <a:off x="76201" y="938618"/>
            <a:ext cx="7315200" cy="0"/>
          </a:xfrm>
          <a:prstGeom prst="line">
            <a:avLst/>
          </a:prstGeom>
          <a:ln w="19050" cap="flat">
            <a:solidFill>
              <a:srgbClr val="FFFFFF"/>
            </a:solidFill>
            <a:prstDash val="solid"/>
            <a:headEnd type="none" w="sm" len="sm"/>
            <a:tailEnd type="none" w="sm" len="sm"/>
          </a:ln>
        </p:spPr>
      </p:sp>
      <p:sp>
        <p:nvSpPr>
          <p:cNvPr id="59" name="TextBox 58">
            <a:extLst>
              <a:ext uri="{FF2B5EF4-FFF2-40B4-BE49-F238E27FC236}">
                <a16:creationId xmlns:a16="http://schemas.microsoft.com/office/drawing/2014/main" id="{272C4508-5E40-B3BD-5CE1-BFE11EBF5023}"/>
              </a:ext>
            </a:extLst>
          </p:cNvPr>
          <p:cNvSpPr txBox="1"/>
          <p:nvPr/>
        </p:nvSpPr>
        <p:spPr>
          <a:xfrm>
            <a:off x="11722229" y="2485088"/>
            <a:ext cx="4948768" cy="6247864"/>
          </a:xfrm>
          <a:prstGeom prst="rect">
            <a:avLst/>
          </a:prstGeom>
          <a:noFill/>
        </p:spPr>
        <p:txBody>
          <a:bodyPr wrap="square" rtlCol="0">
            <a:spAutoFit/>
          </a:bodyPr>
          <a:lstStyle/>
          <a:p>
            <a:pPr algn="l"/>
            <a:r>
              <a:rPr lang="en-US" sz="1600" b="1" i="0" dirty="0">
                <a:solidFill>
                  <a:srgbClr val="FFFF00"/>
                </a:solidFill>
                <a:effectLst/>
                <a:latin typeface="Söhne"/>
              </a:rPr>
              <a:t>Insights from the visual:</a:t>
            </a:r>
          </a:p>
          <a:p>
            <a:pPr algn="l">
              <a:buFont typeface="Arial" panose="020B0604020202020204" pitchFamily="34" charset="0"/>
              <a:buChar char="•"/>
            </a:pPr>
            <a:endParaRPr lang="en-US" sz="1600" b="1" dirty="0">
              <a:solidFill>
                <a:schemeClr val="bg1"/>
              </a:solidFill>
              <a:latin typeface="Söhne"/>
            </a:endParaRPr>
          </a:p>
          <a:p>
            <a:pPr algn="l">
              <a:buFont typeface="Arial" panose="020B0604020202020204" pitchFamily="34" charset="0"/>
              <a:buChar char="•"/>
            </a:pPr>
            <a:r>
              <a:rPr lang="en-US" sz="1600" b="1" i="0" dirty="0">
                <a:solidFill>
                  <a:schemeClr val="bg1"/>
                </a:solidFill>
                <a:effectLst/>
                <a:latin typeface="Söhne"/>
              </a:rPr>
              <a:t>Data Analysis Confirmation</a:t>
            </a:r>
            <a:r>
              <a:rPr lang="en-US" sz="1600" b="0" i="0" dirty="0">
                <a:solidFill>
                  <a:schemeClr val="bg1"/>
                </a:solidFill>
                <a:effectLst/>
                <a:latin typeface="Söhne"/>
              </a:rPr>
              <a:t>: In-depth data analysis confirmed trends in clients' walking distances to pick up spots.</a:t>
            </a:r>
          </a:p>
          <a:p>
            <a:pPr algn="l">
              <a:buFont typeface="Arial" panose="020B0604020202020204" pitchFamily="34" charset="0"/>
              <a:buChar char="•"/>
            </a:pPr>
            <a:endParaRPr lang="en-US" sz="1600" b="0" i="0" dirty="0">
              <a:solidFill>
                <a:schemeClr val="bg1"/>
              </a:solidFill>
              <a:effectLst/>
              <a:latin typeface="Söhne"/>
            </a:endParaRPr>
          </a:p>
          <a:p>
            <a:pPr algn="l">
              <a:buFont typeface="Arial" panose="020B0604020202020204" pitchFamily="34" charset="0"/>
              <a:buChar char="•"/>
            </a:pPr>
            <a:r>
              <a:rPr lang="en-US" sz="1600" b="1" i="0" dirty="0">
                <a:solidFill>
                  <a:schemeClr val="bg1"/>
                </a:solidFill>
                <a:effectLst/>
                <a:latin typeface="Söhne"/>
              </a:rPr>
              <a:t>Walking Distance Gradient</a:t>
            </a:r>
            <a:r>
              <a:rPr lang="en-US" sz="1600" b="0" i="0" dirty="0">
                <a:solidFill>
                  <a:schemeClr val="bg1"/>
                </a:solidFill>
                <a:effectLst/>
                <a:latin typeface="Söhne"/>
              </a:rPr>
              <a:t>: Direct link observed between distance covered and average walking distance.</a:t>
            </a:r>
          </a:p>
          <a:p>
            <a:pPr algn="l">
              <a:buFont typeface="Arial" panose="020B0604020202020204" pitchFamily="34" charset="0"/>
              <a:buChar char="•"/>
            </a:pPr>
            <a:endParaRPr lang="en-US" sz="1600" b="0" i="0" dirty="0">
              <a:solidFill>
                <a:schemeClr val="bg1"/>
              </a:solidFill>
              <a:effectLst/>
              <a:latin typeface="Söhne"/>
            </a:endParaRPr>
          </a:p>
          <a:p>
            <a:pPr algn="l">
              <a:buFont typeface="Arial" panose="020B0604020202020204" pitchFamily="34" charset="0"/>
              <a:buChar char="•"/>
            </a:pPr>
            <a:r>
              <a:rPr lang="en-US" sz="1600" b="1" i="0" dirty="0">
                <a:solidFill>
                  <a:schemeClr val="bg1"/>
                </a:solidFill>
                <a:effectLst/>
                <a:latin typeface="Söhne"/>
              </a:rPr>
              <a:t>Longer Distance, Greater Walk</a:t>
            </a:r>
            <a:r>
              <a:rPr lang="en-US" sz="1600" b="0" i="0" dirty="0">
                <a:solidFill>
                  <a:schemeClr val="bg1"/>
                </a:solidFill>
                <a:effectLst/>
                <a:latin typeface="Söhne"/>
              </a:rPr>
              <a:t>: Clients covering 2500-3000 meters had slightly over 1400 meters average walk.</a:t>
            </a:r>
          </a:p>
          <a:p>
            <a:pPr algn="l">
              <a:buFont typeface="Arial" panose="020B0604020202020204" pitchFamily="34" charset="0"/>
              <a:buChar char="•"/>
            </a:pPr>
            <a:endParaRPr lang="en-US" sz="1600" b="0" i="0" dirty="0">
              <a:solidFill>
                <a:schemeClr val="bg1"/>
              </a:solidFill>
              <a:effectLst/>
              <a:latin typeface="Söhne"/>
            </a:endParaRPr>
          </a:p>
          <a:p>
            <a:pPr algn="l">
              <a:buFont typeface="Arial" panose="020B0604020202020204" pitchFamily="34" charset="0"/>
              <a:buChar char="•"/>
            </a:pPr>
            <a:r>
              <a:rPr lang="en-US" sz="1600" b="1" i="0" dirty="0">
                <a:solidFill>
                  <a:schemeClr val="bg1"/>
                </a:solidFill>
                <a:effectLst/>
                <a:latin typeface="Söhne"/>
              </a:rPr>
              <a:t>Implications of Longer Walks</a:t>
            </a:r>
            <a:r>
              <a:rPr lang="en-US" sz="1600" b="0" i="0" dirty="0">
                <a:solidFill>
                  <a:schemeClr val="bg1"/>
                </a:solidFill>
                <a:effectLst/>
                <a:latin typeface="Söhne"/>
              </a:rPr>
              <a:t>: Longer walks indicated pickups in less accessible areas.</a:t>
            </a:r>
          </a:p>
          <a:p>
            <a:pPr algn="l">
              <a:buFont typeface="Arial" panose="020B0604020202020204" pitchFamily="34" charset="0"/>
              <a:buChar char="•"/>
            </a:pPr>
            <a:endParaRPr lang="en-US" sz="1600" b="0" i="0" dirty="0">
              <a:solidFill>
                <a:schemeClr val="bg1"/>
              </a:solidFill>
              <a:effectLst/>
              <a:latin typeface="Söhne"/>
            </a:endParaRPr>
          </a:p>
          <a:p>
            <a:pPr algn="l">
              <a:buFont typeface="Arial" panose="020B0604020202020204" pitchFamily="34" charset="0"/>
              <a:buChar char="•"/>
            </a:pPr>
            <a:r>
              <a:rPr lang="en-US" sz="1600" b="1" i="0" dirty="0">
                <a:solidFill>
                  <a:schemeClr val="bg1"/>
                </a:solidFill>
                <a:effectLst/>
                <a:latin typeface="Söhne"/>
              </a:rPr>
              <a:t>Walking Distance for Shorter Trips</a:t>
            </a:r>
            <a:r>
              <a:rPr lang="en-US" sz="1600" b="0" i="0" dirty="0">
                <a:solidFill>
                  <a:schemeClr val="bg1"/>
                </a:solidFill>
                <a:effectLst/>
                <a:latin typeface="Söhne"/>
              </a:rPr>
              <a:t>: Shorter trips (up to 500 meters) resulted in a lower average walking distance of 200 meters.</a:t>
            </a:r>
          </a:p>
          <a:p>
            <a:pPr algn="l">
              <a:buFont typeface="Arial" panose="020B0604020202020204" pitchFamily="34" charset="0"/>
              <a:buChar char="•"/>
            </a:pPr>
            <a:endParaRPr lang="en-US" sz="1600" b="0" i="0" dirty="0">
              <a:solidFill>
                <a:schemeClr val="bg1"/>
              </a:solidFill>
              <a:effectLst/>
              <a:latin typeface="Söhne"/>
            </a:endParaRPr>
          </a:p>
          <a:p>
            <a:pPr algn="l">
              <a:buFont typeface="Arial" panose="020B0604020202020204" pitchFamily="34" charset="0"/>
              <a:buChar char="•"/>
            </a:pPr>
            <a:r>
              <a:rPr lang="en-US" sz="1600" b="1" i="0" dirty="0">
                <a:solidFill>
                  <a:schemeClr val="bg1"/>
                </a:solidFill>
                <a:effectLst/>
                <a:latin typeface="Söhne"/>
              </a:rPr>
              <a:t>Accessibility and Proximity</a:t>
            </a:r>
            <a:r>
              <a:rPr lang="en-US" sz="1600" b="0" i="0" dirty="0">
                <a:solidFill>
                  <a:schemeClr val="bg1"/>
                </a:solidFill>
                <a:effectLst/>
                <a:latin typeface="Söhne"/>
              </a:rPr>
              <a:t>: Proximity to pickup points related to shorter average walking distances.</a:t>
            </a:r>
          </a:p>
          <a:p>
            <a:pPr algn="l">
              <a:buFont typeface="Arial" panose="020B0604020202020204" pitchFamily="34" charset="0"/>
              <a:buChar char="•"/>
            </a:pPr>
            <a:endParaRPr lang="en-US" sz="1600" b="0" i="0" dirty="0">
              <a:solidFill>
                <a:schemeClr val="bg1"/>
              </a:solidFill>
              <a:effectLst/>
              <a:latin typeface="Söhne"/>
            </a:endParaRPr>
          </a:p>
          <a:p>
            <a:pPr algn="l">
              <a:buFont typeface="Arial" panose="020B0604020202020204" pitchFamily="34" charset="0"/>
              <a:buChar char="•"/>
            </a:pPr>
            <a:r>
              <a:rPr lang="en-US" sz="1600" b="1" i="0" dirty="0">
                <a:solidFill>
                  <a:schemeClr val="bg1"/>
                </a:solidFill>
                <a:effectLst/>
                <a:latin typeface="Söhne"/>
              </a:rPr>
              <a:t>Operational Optimization</a:t>
            </a:r>
            <a:r>
              <a:rPr lang="en-US" sz="1600" b="0" i="0" dirty="0">
                <a:solidFill>
                  <a:schemeClr val="bg1"/>
                </a:solidFill>
                <a:effectLst/>
                <a:latin typeface="Söhne"/>
              </a:rPr>
              <a:t>: Insights suggest adjusting pickup locations for improved accessibility and customer experiences.</a:t>
            </a:r>
          </a:p>
        </p:txBody>
      </p:sp>
      <p:pic>
        <p:nvPicPr>
          <p:cNvPr id="60" name="Picture 2" descr="Uber | Brands of the World™ | Download vector logos and logotypes">
            <a:extLst>
              <a:ext uri="{FF2B5EF4-FFF2-40B4-BE49-F238E27FC236}">
                <a16:creationId xmlns:a16="http://schemas.microsoft.com/office/drawing/2014/main" id="{11EBC3A6-C6F6-5A59-9027-987CD40459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5888" y="266700"/>
            <a:ext cx="1203384" cy="12033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0" name="AutoShape 50"/>
          <p:cNvSpPr/>
          <p:nvPr/>
        </p:nvSpPr>
        <p:spPr>
          <a:xfrm rot="-5400000">
            <a:off x="8017828" y="5455917"/>
            <a:ext cx="5909945" cy="0"/>
          </a:xfrm>
          <a:prstGeom prst="line">
            <a:avLst/>
          </a:prstGeom>
          <a:ln w="19050" cap="flat">
            <a:solidFill>
              <a:srgbClr val="FFFFFF"/>
            </a:solidFill>
            <a:prstDash val="solid"/>
            <a:headEnd type="none" w="sm" len="sm"/>
            <a:tailEnd type="none" w="sm" len="sm"/>
          </a:ln>
        </p:spPr>
      </p:sp>
      <p:sp>
        <p:nvSpPr>
          <p:cNvPr id="52" name="TextBox 52"/>
          <p:cNvSpPr txBox="1"/>
          <p:nvPr/>
        </p:nvSpPr>
        <p:spPr>
          <a:xfrm>
            <a:off x="857699" y="1303351"/>
            <a:ext cx="13440445" cy="434671"/>
          </a:xfrm>
          <a:prstGeom prst="rect">
            <a:avLst/>
          </a:prstGeom>
        </p:spPr>
        <p:txBody>
          <a:bodyPr wrap="square" lIns="0" tIns="0" rIns="0" bIns="0" rtlCol="0" anchor="t">
            <a:spAutoFit/>
          </a:bodyPr>
          <a:lstStyle/>
          <a:p>
            <a:pPr>
              <a:lnSpc>
                <a:spcPts val="3360"/>
              </a:lnSpc>
            </a:pPr>
            <a:r>
              <a:rPr lang="en-US" sz="2800" dirty="0">
                <a:solidFill>
                  <a:srgbClr val="FFFFFF"/>
                </a:solidFill>
                <a:latin typeface="HK Grotesk"/>
              </a:rPr>
              <a:t>Percentage of Trips against the Walking Distance Ranges for the rider.</a:t>
            </a:r>
          </a:p>
        </p:txBody>
      </p:sp>
      <p:sp>
        <p:nvSpPr>
          <p:cNvPr id="53" name="AutoShape 53"/>
          <p:cNvSpPr/>
          <p:nvPr/>
        </p:nvSpPr>
        <p:spPr>
          <a:xfrm>
            <a:off x="982137" y="1876110"/>
            <a:ext cx="16277163" cy="0"/>
          </a:xfrm>
          <a:prstGeom prst="line">
            <a:avLst/>
          </a:prstGeom>
          <a:ln w="19050" cap="flat">
            <a:solidFill>
              <a:srgbClr val="FFFFFF"/>
            </a:solidFill>
            <a:prstDash val="solid"/>
            <a:headEnd type="none" w="sm" len="sm"/>
            <a:tailEnd type="none" w="sm" len="sm"/>
          </a:ln>
        </p:spPr>
      </p:sp>
      <p:sp>
        <p:nvSpPr>
          <p:cNvPr id="54" name="AutoShape 54"/>
          <p:cNvSpPr/>
          <p:nvPr/>
        </p:nvSpPr>
        <p:spPr>
          <a:xfrm>
            <a:off x="1028700" y="9248775"/>
            <a:ext cx="16277163" cy="0"/>
          </a:xfrm>
          <a:prstGeom prst="line">
            <a:avLst/>
          </a:prstGeom>
          <a:ln w="19050" cap="flat">
            <a:solidFill>
              <a:srgbClr val="FFFFFF"/>
            </a:solidFill>
            <a:prstDash val="solid"/>
            <a:headEnd type="none" w="sm" len="sm"/>
            <a:tailEnd type="none" w="sm" len="sm"/>
          </a:ln>
        </p:spPr>
      </p:sp>
      <p:sp>
        <p:nvSpPr>
          <p:cNvPr id="57" name="TextBox 56">
            <a:extLst>
              <a:ext uri="{FF2B5EF4-FFF2-40B4-BE49-F238E27FC236}">
                <a16:creationId xmlns:a16="http://schemas.microsoft.com/office/drawing/2014/main" id="{750C6D76-35E8-493C-6116-41584FCAFB84}"/>
              </a:ext>
            </a:extLst>
          </p:cNvPr>
          <p:cNvSpPr txBox="1"/>
          <p:nvPr/>
        </p:nvSpPr>
        <p:spPr>
          <a:xfrm>
            <a:off x="304800" y="255685"/>
            <a:ext cx="9241235" cy="1323439"/>
          </a:xfrm>
          <a:prstGeom prst="rect">
            <a:avLst/>
          </a:prstGeom>
          <a:noFill/>
        </p:spPr>
        <p:txBody>
          <a:bodyPr wrap="square" rtlCol="0">
            <a:spAutoFit/>
          </a:bodyPr>
          <a:lstStyle/>
          <a:p>
            <a:r>
              <a:rPr lang="en-US" sz="4000" dirty="0">
                <a:solidFill>
                  <a:schemeClr val="bg1"/>
                </a:solidFill>
                <a:latin typeface="HK Grotesk Bold"/>
              </a:rPr>
              <a:t>Analysis &amp; Insights: Demand</a:t>
            </a:r>
          </a:p>
          <a:p>
            <a:endParaRPr lang="en-US" sz="4000" dirty="0">
              <a:solidFill>
                <a:schemeClr val="bg1"/>
              </a:solidFill>
            </a:endParaRPr>
          </a:p>
        </p:txBody>
      </p:sp>
      <p:sp>
        <p:nvSpPr>
          <p:cNvPr id="58" name="AutoShape 53">
            <a:extLst>
              <a:ext uri="{FF2B5EF4-FFF2-40B4-BE49-F238E27FC236}">
                <a16:creationId xmlns:a16="http://schemas.microsoft.com/office/drawing/2014/main" id="{E60C5F42-EA44-4738-8AE0-811BB4AFDB34}"/>
              </a:ext>
            </a:extLst>
          </p:cNvPr>
          <p:cNvSpPr/>
          <p:nvPr/>
        </p:nvSpPr>
        <p:spPr>
          <a:xfrm>
            <a:off x="76201" y="938618"/>
            <a:ext cx="7315200" cy="0"/>
          </a:xfrm>
          <a:prstGeom prst="line">
            <a:avLst/>
          </a:prstGeom>
          <a:ln w="19050" cap="flat">
            <a:solidFill>
              <a:srgbClr val="FFFFFF"/>
            </a:solidFill>
            <a:prstDash val="solid"/>
            <a:headEnd type="none" w="sm" len="sm"/>
            <a:tailEnd type="none" w="sm" len="sm"/>
          </a:ln>
        </p:spPr>
      </p:sp>
      <p:sp>
        <p:nvSpPr>
          <p:cNvPr id="59" name="TextBox 58">
            <a:extLst>
              <a:ext uri="{FF2B5EF4-FFF2-40B4-BE49-F238E27FC236}">
                <a16:creationId xmlns:a16="http://schemas.microsoft.com/office/drawing/2014/main" id="{272C4508-5E40-B3BD-5CE1-BFE11EBF5023}"/>
              </a:ext>
            </a:extLst>
          </p:cNvPr>
          <p:cNvSpPr txBox="1"/>
          <p:nvPr/>
        </p:nvSpPr>
        <p:spPr>
          <a:xfrm>
            <a:off x="11168049" y="1987629"/>
            <a:ext cx="7099169" cy="3539430"/>
          </a:xfrm>
          <a:prstGeom prst="rect">
            <a:avLst/>
          </a:prstGeom>
          <a:noFill/>
        </p:spPr>
        <p:txBody>
          <a:bodyPr wrap="square" rtlCol="0">
            <a:spAutoFit/>
          </a:bodyPr>
          <a:lstStyle/>
          <a:p>
            <a:pPr algn="l"/>
            <a:r>
              <a:rPr lang="en-US" sz="1400" b="1" dirty="0">
                <a:solidFill>
                  <a:srgbClr val="FFFF00"/>
                </a:solidFill>
                <a:latin typeface="Söhne"/>
              </a:rPr>
              <a:t>Insights from the visual:</a:t>
            </a:r>
          </a:p>
          <a:p>
            <a:pPr algn="l"/>
            <a:endParaRPr lang="en-US" sz="1400" b="1" i="0" dirty="0">
              <a:solidFill>
                <a:schemeClr val="bg1"/>
              </a:solidFill>
              <a:effectLst/>
              <a:latin typeface="Söhne"/>
            </a:endParaRPr>
          </a:p>
          <a:p>
            <a:pPr marL="285750" indent="-285750" algn="l">
              <a:buFont typeface="Arial" panose="020B0604020202020204" pitchFamily="34" charset="0"/>
              <a:buChar char="•"/>
            </a:pPr>
            <a:r>
              <a:rPr lang="en-US" sz="1400" b="0" i="0" dirty="0">
                <a:solidFill>
                  <a:schemeClr val="bg1"/>
                </a:solidFill>
                <a:effectLst/>
                <a:latin typeface="Söhne"/>
              </a:rPr>
              <a:t>The visual representation reveals that the majority of trips, accounting for approximately 30%, were associated with clients who walked up to a distance of 500 meters to reach the pickup locations.</a:t>
            </a:r>
          </a:p>
          <a:p>
            <a:pPr marL="285750" indent="-285750" algn="l">
              <a:buFont typeface="Arial" panose="020B0604020202020204" pitchFamily="34" charset="0"/>
              <a:buChar char="•"/>
            </a:pPr>
            <a:endParaRPr lang="en-US" sz="1400" b="0" i="0" dirty="0">
              <a:solidFill>
                <a:schemeClr val="bg1"/>
              </a:solidFill>
              <a:effectLst/>
              <a:latin typeface="Söhne"/>
            </a:endParaRPr>
          </a:p>
          <a:p>
            <a:pPr marL="285750" indent="-285750" algn="l">
              <a:buFont typeface="Arial" panose="020B0604020202020204" pitchFamily="34" charset="0"/>
              <a:buChar char="•"/>
            </a:pPr>
            <a:r>
              <a:rPr lang="en-US" sz="1400" b="0" i="0" dirty="0">
                <a:solidFill>
                  <a:schemeClr val="bg1"/>
                </a:solidFill>
                <a:effectLst/>
                <a:latin typeface="Söhne"/>
              </a:rPr>
              <a:t>Subsequently, around 18% of trips fell within the distance range of 500 to 1000 meters, followed by 11% for distances ranging from 1000 to 1500 meters.</a:t>
            </a:r>
          </a:p>
          <a:p>
            <a:pPr marL="285750" indent="-285750" algn="l">
              <a:buFont typeface="Arial" panose="020B0604020202020204" pitchFamily="34" charset="0"/>
              <a:buChar char="•"/>
            </a:pPr>
            <a:endParaRPr lang="en-US" sz="1400" b="0" i="0" dirty="0">
              <a:solidFill>
                <a:schemeClr val="bg1"/>
              </a:solidFill>
              <a:effectLst/>
              <a:latin typeface="Söhne"/>
            </a:endParaRPr>
          </a:p>
          <a:p>
            <a:pPr marL="285750" indent="-285750" algn="l">
              <a:buFont typeface="Arial" panose="020B0604020202020204" pitchFamily="34" charset="0"/>
              <a:buChar char="•"/>
            </a:pPr>
            <a:r>
              <a:rPr lang="en-US" sz="1400" b="0" i="0" dirty="0">
                <a:solidFill>
                  <a:schemeClr val="bg1"/>
                </a:solidFill>
                <a:effectLst/>
                <a:latin typeface="Söhne"/>
              </a:rPr>
              <a:t>A noticeable pattern emerges where the percentage of trips progressively decreases as the walking distances extend.</a:t>
            </a:r>
          </a:p>
          <a:p>
            <a:pPr marL="285750" indent="-285750" algn="l">
              <a:buFont typeface="Arial" panose="020B0604020202020204" pitchFamily="34" charset="0"/>
              <a:buChar char="•"/>
            </a:pPr>
            <a:endParaRPr lang="en-US" sz="1400" b="0" i="0" dirty="0">
              <a:solidFill>
                <a:schemeClr val="bg1"/>
              </a:solidFill>
              <a:effectLst/>
              <a:latin typeface="Söhne"/>
            </a:endParaRPr>
          </a:p>
          <a:p>
            <a:pPr marL="285750" indent="-285750" algn="l">
              <a:buFont typeface="Arial" panose="020B0604020202020204" pitchFamily="34" charset="0"/>
              <a:buChar char="•"/>
            </a:pPr>
            <a:r>
              <a:rPr lang="en-US" sz="1400" b="0" i="0" dirty="0">
                <a:solidFill>
                  <a:schemeClr val="bg1"/>
                </a:solidFill>
                <a:effectLst/>
                <a:latin typeface="Söhne"/>
              </a:rPr>
              <a:t>Additionally, a small fraction of trips, about 1%, encompassed clients traveling distances between 3000 and 3500 meters to reach the pickup points.</a:t>
            </a:r>
          </a:p>
          <a:p>
            <a:pPr algn="l"/>
            <a:endParaRPr lang="en-US" sz="1400" dirty="0">
              <a:solidFill>
                <a:schemeClr val="bg1"/>
              </a:solidFill>
              <a:latin typeface="Söhne"/>
            </a:endParaRPr>
          </a:p>
          <a:p>
            <a:pPr algn="l"/>
            <a:endParaRPr lang="en-US" sz="1400" b="0" i="0" dirty="0">
              <a:solidFill>
                <a:schemeClr val="bg1"/>
              </a:solidFill>
              <a:effectLst/>
              <a:latin typeface="Söhne"/>
            </a:endParaRPr>
          </a:p>
        </p:txBody>
      </p:sp>
      <p:pic>
        <p:nvPicPr>
          <p:cNvPr id="5" name="Picture 4">
            <a:extLst>
              <a:ext uri="{FF2B5EF4-FFF2-40B4-BE49-F238E27FC236}">
                <a16:creationId xmlns:a16="http://schemas.microsoft.com/office/drawing/2014/main" id="{F49A2C99-4D4C-2D88-8F48-F8E6B96BB861}"/>
              </a:ext>
            </a:extLst>
          </p:cNvPr>
          <p:cNvPicPr>
            <a:picLocks noChangeAspect="1"/>
          </p:cNvPicPr>
          <p:nvPr/>
        </p:nvPicPr>
        <p:blipFill>
          <a:blip r:embed="rId2"/>
          <a:stretch>
            <a:fillRect/>
          </a:stretch>
        </p:blipFill>
        <p:spPr>
          <a:xfrm>
            <a:off x="1211724" y="2237812"/>
            <a:ext cx="8841186" cy="6584768"/>
          </a:xfrm>
          <a:prstGeom prst="rect">
            <a:avLst/>
          </a:prstGeom>
        </p:spPr>
      </p:pic>
      <p:sp>
        <p:nvSpPr>
          <p:cNvPr id="6" name="TextBox 5">
            <a:extLst>
              <a:ext uri="{FF2B5EF4-FFF2-40B4-BE49-F238E27FC236}">
                <a16:creationId xmlns:a16="http://schemas.microsoft.com/office/drawing/2014/main" id="{94AA5819-23F6-7C43-B4E0-53B678A24F3A}"/>
              </a:ext>
            </a:extLst>
          </p:cNvPr>
          <p:cNvSpPr txBox="1"/>
          <p:nvPr/>
        </p:nvSpPr>
        <p:spPr>
          <a:xfrm>
            <a:off x="11154194" y="5534725"/>
            <a:ext cx="6907776" cy="3754874"/>
          </a:xfrm>
          <a:prstGeom prst="rect">
            <a:avLst/>
          </a:prstGeom>
          <a:noFill/>
        </p:spPr>
        <p:txBody>
          <a:bodyPr wrap="square" rtlCol="0">
            <a:spAutoFit/>
          </a:bodyPr>
          <a:lstStyle/>
          <a:p>
            <a:pPr algn="l"/>
            <a:r>
              <a:rPr lang="en-US" sz="1400" b="1" i="0" dirty="0">
                <a:solidFill>
                  <a:srgbClr val="FFFF00"/>
                </a:solidFill>
                <a:effectLst/>
                <a:latin typeface="Söhne"/>
              </a:rPr>
              <a:t>Actionable Insights:</a:t>
            </a:r>
          </a:p>
          <a:p>
            <a:pPr marL="285750" indent="-285750" algn="l">
              <a:buFont typeface="Arial" panose="020B0604020202020204" pitchFamily="34" charset="0"/>
              <a:buChar char="•"/>
            </a:pPr>
            <a:endParaRPr lang="en-US" sz="1400" b="1" dirty="0">
              <a:solidFill>
                <a:schemeClr val="bg1"/>
              </a:solidFill>
              <a:latin typeface="Söhne"/>
            </a:endParaRPr>
          </a:p>
          <a:p>
            <a:pPr marL="285750" indent="-285750" algn="l">
              <a:buFont typeface="Arial" panose="020B0604020202020204" pitchFamily="34" charset="0"/>
              <a:buChar char="•"/>
            </a:pPr>
            <a:r>
              <a:rPr lang="en-US" sz="1400" b="1" i="0" dirty="0">
                <a:solidFill>
                  <a:schemeClr val="bg1"/>
                </a:solidFill>
                <a:effectLst/>
                <a:latin typeface="Söhne"/>
              </a:rPr>
              <a:t>Optimize Pickup Points</a:t>
            </a:r>
            <a:r>
              <a:rPr lang="en-US" sz="1400" b="0" i="0" dirty="0">
                <a:solidFill>
                  <a:schemeClr val="bg1"/>
                </a:solidFill>
                <a:effectLst/>
                <a:latin typeface="Söhne"/>
              </a:rPr>
              <a:t>: Strategically position pickup points within high foot traffic areas for better accessibility.</a:t>
            </a:r>
          </a:p>
          <a:p>
            <a:pPr marL="285750" indent="-285750" algn="l">
              <a:buFont typeface="Arial" panose="020B0604020202020204" pitchFamily="34" charset="0"/>
              <a:buChar char="•"/>
            </a:pPr>
            <a:endParaRPr lang="en-US" sz="1400" b="0" i="0" dirty="0">
              <a:solidFill>
                <a:schemeClr val="bg1"/>
              </a:solidFill>
              <a:effectLst/>
              <a:latin typeface="Söhne"/>
            </a:endParaRPr>
          </a:p>
          <a:p>
            <a:pPr marL="285750" indent="-285750" algn="l">
              <a:buFont typeface="Arial" panose="020B0604020202020204" pitchFamily="34" charset="0"/>
              <a:buChar char="•"/>
            </a:pPr>
            <a:r>
              <a:rPr lang="en-US" sz="1400" b="1" i="0" dirty="0">
                <a:solidFill>
                  <a:schemeClr val="bg1"/>
                </a:solidFill>
                <a:effectLst/>
                <a:latin typeface="Söhne"/>
              </a:rPr>
              <a:t>Enhance Mid-Range Convenience</a:t>
            </a:r>
            <a:r>
              <a:rPr lang="en-US" sz="1400" b="0" i="0" dirty="0">
                <a:solidFill>
                  <a:schemeClr val="bg1"/>
                </a:solidFill>
                <a:effectLst/>
                <a:latin typeface="Söhne"/>
              </a:rPr>
              <a:t>: Improve convenience for distances between 500 and 1500 meters with clear directions or amenities.</a:t>
            </a:r>
          </a:p>
          <a:p>
            <a:pPr marL="285750" indent="-285750" algn="l">
              <a:buFont typeface="Arial" panose="020B0604020202020204" pitchFamily="34" charset="0"/>
              <a:buChar char="•"/>
            </a:pPr>
            <a:endParaRPr lang="en-US" sz="1400" b="0" i="0" dirty="0">
              <a:solidFill>
                <a:schemeClr val="bg1"/>
              </a:solidFill>
              <a:effectLst/>
              <a:latin typeface="Söhne"/>
            </a:endParaRPr>
          </a:p>
          <a:p>
            <a:pPr marL="285750" indent="-285750" algn="l">
              <a:buFont typeface="Arial" panose="020B0604020202020204" pitchFamily="34" charset="0"/>
              <a:buChar char="•"/>
            </a:pPr>
            <a:r>
              <a:rPr lang="en-US" sz="1400" b="1" i="0" dirty="0">
                <a:solidFill>
                  <a:schemeClr val="bg1"/>
                </a:solidFill>
                <a:effectLst/>
                <a:latin typeface="Söhne"/>
              </a:rPr>
              <a:t>Incentivize Longer Walks</a:t>
            </a:r>
            <a:r>
              <a:rPr lang="en-US" sz="1400" b="0" i="0" dirty="0">
                <a:solidFill>
                  <a:schemeClr val="bg1"/>
                </a:solidFill>
                <a:effectLst/>
                <a:latin typeface="Söhne"/>
              </a:rPr>
              <a:t>: Address lower percentages beyond 1500 meters with incentives or accessible pickup points.</a:t>
            </a:r>
          </a:p>
          <a:p>
            <a:pPr marL="285750" indent="-285750" algn="l">
              <a:buFont typeface="Arial" panose="020B0604020202020204" pitchFamily="34" charset="0"/>
              <a:buChar char="•"/>
            </a:pPr>
            <a:endParaRPr lang="en-US" sz="1400" b="0" i="0" dirty="0">
              <a:solidFill>
                <a:schemeClr val="bg1"/>
              </a:solidFill>
              <a:effectLst/>
              <a:latin typeface="Söhne"/>
            </a:endParaRPr>
          </a:p>
          <a:p>
            <a:pPr marL="285750" indent="-285750" algn="l">
              <a:buFont typeface="Arial" panose="020B0604020202020204" pitchFamily="34" charset="0"/>
              <a:buChar char="•"/>
            </a:pPr>
            <a:r>
              <a:rPr lang="en-US" sz="1400" b="1" i="0" dirty="0">
                <a:solidFill>
                  <a:schemeClr val="bg1"/>
                </a:solidFill>
                <a:effectLst/>
                <a:latin typeface="Söhne"/>
              </a:rPr>
              <a:t>Analyze Long-Distance Trips</a:t>
            </a:r>
            <a:r>
              <a:rPr lang="en-US" sz="1400" b="0" i="0" dirty="0">
                <a:solidFill>
                  <a:schemeClr val="bg1"/>
                </a:solidFill>
                <a:effectLst/>
                <a:latin typeface="Söhne"/>
              </a:rPr>
              <a:t>: Investigate factors driving the 1% of trips exceeding 3000 meters.</a:t>
            </a:r>
          </a:p>
          <a:p>
            <a:pPr marL="285750" indent="-285750" algn="l">
              <a:buFont typeface="Arial" panose="020B0604020202020204" pitchFamily="34" charset="0"/>
              <a:buChar char="•"/>
            </a:pPr>
            <a:endParaRPr lang="en-US" sz="1400" b="0" i="0" dirty="0">
              <a:solidFill>
                <a:schemeClr val="bg1"/>
              </a:solidFill>
              <a:effectLst/>
              <a:latin typeface="Söhne"/>
            </a:endParaRPr>
          </a:p>
          <a:p>
            <a:pPr marL="285750" indent="-285750" algn="l">
              <a:buFont typeface="Arial" panose="020B0604020202020204" pitchFamily="34" charset="0"/>
              <a:buChar char="•"/>
            </a:pPr>
            <a:r>
              <a:rPr lang="en-US" sz="1400" b="1" i="0" dirty="0">
                <a:solidFill>
                  <a:schemeClr val="bg1"/>
                </a:solidFill>
                <a:effectLst/>
                <a:latin typeface="Söhne"/>
              </a:rPr>
              <a:t>Dynamic Pickup Strategies</a:t>
            </a:r>
            <a:r>
              <a:rPr lang="en-US" sz="1400" b="0" i="0" dirty="0">
                <a:solidFill>
                  <a:schemeClr val="bg1"/>
                </a:solidFill>
                <a:effectLst/>
                <a:latin typeface="Söhne"/>
              </a:rPr>
              <a:t>: Consider adjusting pickup frequency based on walking distance for efficient service.</a:t>
            </a:r>
          </a:p>
          <a:p>
            <a:endParaRPr lang="en-US" sz="1400" dirty="0">
              <a:solidFill>
                <a:schemeClr val="bg1"/>
              </a:solidFill>
            </a:endParaRPr>
          </a:p>
        </p:txBody>
      </p:sp>
      <p:pic>
        <p:nvPicPr>
          <p:cNvPr id="7" name="Picture 2" descr="Uber | Brands of the World™ | Download vector logos and logotypes">
            <a:extLst>
              <a:ext uri="{FF2B5EF4-FFF2-40B4-BE49-F238E27FC236}">
                <a16:creationId xmlns:a16="http://schemas.microsoft.com/office/drawing/2014/main" id="{3C5CB6AF-6518-D3F2-49FB-1A674CE59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5888" y="266700"/>
            <a:ext cx="1203384" cy="1203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413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0" y="0"/>
            <a:ext cx="8147020" cy="10287000"/>
          </a:xfrm>
          <a:prstGeom prst="rect">
            <a:avLst/>
          </a:prstGeom>
          <a:solidFill>
            <a:srgbClr val="FFFFFF"/>
          </a:solidFill>
        </p:spPr>
      </p:sp>
      <p:sp>
        <p:nvSpPr>
          <p:cNvPr id="13" name="Freeform 13"/>
          <p:cNvSpPr/>
          <p:nvPr/>
        </p:nvSpPr>
        <p:spPr>
          <a:xfrm>
            <a:off x="-5230354" y="7205977"/>
            <a:ext cx="32999238" cy="5857972"/>
          </a:xfrm>
          <a:custGeom>
            <a:avLst/>
            <a:gdLst/>
            <a:ahLst/>
            <a:cxnLst/>
            <a:rect l="l" t="t" r="r" b="b"/>
            <a:pathLst>
              <a:path w="32999238" h="5857972">
                <a:moveTo>
                  <a:pt x="0" y="0"/>
                </a:moveTo>
                <a:lnTo>
                  <a:pt x="32999239" y="0"/>
                </a:lnTo>
                <a:lnTo>
                  <a:pt x="32999239" y="5857972"/>
                </a:lnTo>
                <a:lnTo>
                  <a:pt x="0" y="5857972"/>
                </a:lnTo>
                <a:lnTo>
                  <a:pt x="0" y="0"/>
                </a:lnTo>
                <a:close/>
              </a:path>
            </a:pathLst>
          </a:custGeom>
          <a:blipFill>
            <a:blip r:embed="rId2">
              <a:alphaModFix amt="15000"/>
              <a:extLst>
                <a:ext uri="{96DAC541-7B7A-43D3-8B79-37D633B846F1}">
                  <asvg:svgBlip xmlns:asvg="http://schemas.microsoft.com/office/drawing/2016/SVG/main" r:embed="rId3"/>
                </a:ext>
              </a:extLst>
            </a:blip>
            <a:stretch>
              <a:fillRect r="-628"/>
            </a:stretch>
          </a:blipFill>
        </p:spPr>
      </p:sp>
      <p:sp>
        <p:nvSpPr>
          <p:cNvPr id="24" name="Rectangle 23">
            <a:extLst>
              <a:ext uri="{FF2B5EF4-FFF2-40B4-BE49-F238E27FC236}">
                <a16:creationId xmlns:a16="http://schemas.microsoft.com/office/drawing/2014/main" id="{6658FDCE-7284-7004-1907-234FF6D2D9DC}"/>
              </a:ext>
            </a:extLst>
          </p:cNvPr>
          <p:cNvSpPr/>
          <p:nvPr/>
        </p:nvSpPr>
        <p:spPr>
          <a:xfrm>
            <a:off x="-10886" y="0"/>
            <a:ext cx="8147020" cy="11049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AA4F8A4-7CF3-B1F6-7921-29989B968FF9}"/>
              </a:ext>
            </a:extLst>
          </p:cNvPr>
          <p:cNvSpPr txBox="1"/>
          <p:nvPr/>
        </p:nvSpPr>
        <p:spPr>
          <a:xfrm>
            <a:off x="0" y="130026"/>
            <a:ext cx="8763000" cy="1569660"/>
          </a:xfrm>
          <a:prstGeom prst="rect">
            <a:avLst/>
          </a:prstGeom>
          <a:noFill/>
        </p:spPr>
        <p:txBody>
          <a:bodyPr wrap="square" rtlCol="0">
            <a:spAutoFit/>
          </a:bodyPr>
          <a:lstStyle/>
          <a:p>
            <a:r>
              <a:rPr lang="en-US" sz="4800" dirty="0">
                <a:solidFill>
                  <a:srgbClr val="6CE5E8"/>
                </a:solidFill>
                <a:latin typeface="HK Grotesk Bold"/>
              </a:rPr>
              <a:t>Analysis &amp; Insights: Demand</a:t>
            </a:r>
          </a:p>
          <a:p>
            <a:endParaRPr lang="en-US" sz="4800" dirty="0">
              <a:solidFill>
                <a:srgbClr val="6CE5E8"/>
              </a:solidFill>
            </a:endParaRPr>
          </a:p>
        </p:txBody>
      </p:sp>
      <p:sp>
        <p:nvSpPr>
          <p:cNvPr id="39" name="Rectangle: Rounded Corners 38">
            <a:extLst>
              <a:ext uri="{FF2B5EF4-FFF2-40B4-BE49-F238E27FC236}">
                <a16:creationId xmlns:a16="http://schemas.microsoft.com/office/drawing/2014/main" id="{00CFCCE1-4339-7345-2032-2514B419C95D}"/>
              </a:ext>
            </a:extLst>
          </p:cNvPr>
          <p:cNvSpPr/>
          <p:nvPr/>
        </p:nvSpPr>
        <p:spPr>
          <a:xfrm>
            <a:off x="876300" y="1626757"/>
            <a:ext cx="5699760" cy="3092345"/>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9" name="TextBox 28">
            <a:extLst>
              <a:ext uri="{FF2B5EF4-FFF2-40B4-BE49-F238E27FC236}">
                <a16:creationId xmlns:a16="http://schemas.microsoft.com/office/drawing/2014/main" id="{697C00EF-D32E-53F1-C5AD-20FDCED25149}"/>
              </a:ext>
            </a:extLst>
          </p:cNvPr>
          <p:cNvSpPr txBox="1"/>
          <p:nvPr/>
        </p:nvSpPr>
        <p:spPr>
          <a:xfrm>
            <a:off x="1143000" y="1866900"/>
            <a:ext cx="5334000" cy="2677656"/>
          </a:xfrm>
          <a:prstGeom prst="rect">
            <a:avLst/>
          </a:prstGeom>
          <a:noFill/>
        </p:spPr>
        <p:txBody>
          <a:bodyPr wrap="square" rtlCol="0">
            <a:spAutoFit/>
          </a:bodyPr>
          <a:lstStyle/>
          <a:p>
            <a:pPr algn="l"/>
            <a:r>
              <a:rPr lang="en-US" sz="2400" b="1" i="0" dirty="0">
                <a:solidFill>
                  <a:srgbClr val="374151"/>
                </a:solidFill>
                <a:effectLst/>
                <a:latin typeface="Söhne"/>
              </a:rPr>
              <a:t>Trip Distribution by Distance highlights:</a:t>
            </a:r>
          </a:p>
          <a:p>
            <a:pPr algn="l"/>
            <a:endParaRPr lang="en-US" b="0" i="0" dirty="0">
              <a:solidFill>
                <a:srgbClr val="374151"/>
              </a:solidFill>
              <a:effectLst/>
              <a:latin typeface="Söhne"/>
            </a:endParaRPr>
          </a:p>
          <a:p>
            <a:pPr marL="285750" indent="-285750" algn="l">
              <a:buFont typeface="Arial" panose="020B0604020202020204" pitchFamily="34" charset="0"/>
              <a:buChar char="•"/>
            </a:pPr>
            <a:r>
              <a:rPr lang="en-US" b="1" i="0" dirty="0">
                <a:solidFill>
                  <a:srgbClr val="374151"/>
                </a:solidFill>
                <a:effectLst/>
                <a:latin typeface="Söhne"/>
              </a:rPr>
              <a:t>Popular Range</a:t>
            </a:r>
            <a:r>
              <a:rPr lang="en-US" b="0" i="0" dirty="0">
                <a:solidFill>
                  <a:srgbClr val="374151"/>
                </a:solidFill>
                <a:effectLst/>
                <a:latin typeface="Söhne"/>
              </a:rPr>
              <a:t>: High trip concentration (2500 trips) within 10-18 mile range reflects a common travel preference.</a:t>
            </a:r>
          </a:p>
          <a:p>
            <a:pPr marL="285750" indent="-285750" algn="l">
              <a:buFont typeface="Arial" panose="020B0604020202020204" pitchFamily="34" charset="0"/>
              <a:buChar char="•"/>
            </a:pPr>
            <a:r>
              <a:rPr lang="en-US" b="1" i="0" dirty="0">
                <a:solidFill>
                  <a:srgbClr val="374151"/>
                </a:solidFill>
                <a:effectLst/>
                <a:latin typeface="Söhne"/>
              </a:rPr>
              <a:t>Moderate Demand</a:t>
            </a:r>
            <a:r>
              <a:rPr lang="en-US" b="0" i="0" dirty="0">
                <a:solidFill>
                  <a:srgbClr val="374151"/>
                </a:solidFill>
                <a:effectLst/>
                <a:latin typeface="Söhne"/>
              </a:rPr>
              <a:t>: Around 1800 trips in 18-25 mile range suggest moderate interest in longer distances.</a:t>
            </a:r>
          </a:p>
          <a:p>
            <a:pPr marL="285750" indent="-285750" algn="l">
              <a:buFont typeface="Arial" panose="020B0604020202020204" pitchFamily="34" charset="0"/>
              <a:buChar char="•"/>
            </a:pPr>
            <a:r>
              <a:rPr lang="en-US" b="1" i="0" dirty="0">
                <a:solidFill>
                  <a:srgbClr val="374151"/>
                </a:solidFill>
                <a:effectLst/>
                <a:latin typeface="Söhne"/>
              </a:rPr>
              <a:t>Long-Distance Frequency</a:t>
            </a:r>
            <a:r>
              <a:rPr lang="en-US" b="0" i="0" dirty="0">
                <a:solidFill>
                  <a:srgbClr val="374151"/>
                </a:solidFill>
                <a:effectLst/>
                <a:latin typeface="Söhne"/>
              </a:rPr>
              <a:t>: Fewer trips (42-50 miles) indicate lower demand for extended rides.</a:t>
            </a:r>
          </a:p>
        </p:txBody>
      </p:sp>
      <p:pic>
        <p:nvPicPr>
          <p:cNvPr id="35" name="Picture 34">
            <a:extLst>
              <a:ext uri="{FF2B5EF4-FFF2-40B4-BE49-F238E27FC236}">
                <a16:creationId xmlns:a16="http://schemas.microsoft.com/office/drawing/2014/main" id="{A15A1E0C-660D-2EA5-67AD-96FBAA1C7181}"/>
              </a:ext>
            </a:extLst>
          </p:cNvPr>
          <p:cNvPicPr>
            <a:picLocks noChangeAspect="1"/>
          </p:cNvPicPr>
          <p:nvPr/>
        </p:nvPicPr>
        <p:blipFill>
          <a:blip r:embed="rId4"/>
          <a:stretch>
            <a:fillRect/>
          </a:stretch>
        </p:blipFill>
        <p:spPr>
          <a:xfrm>
            <a:off x="8382000" y="192673"/>
            <a:ext cx="6502682" cy="4775691"/>
          </a:xfrm>
          <a:prstGeom prst="rect">
            <a:avLst/>
          </a:prstGeom>
        </p:spPr>
      </p:pic>
      <p:pic>
        <p:nvPicPr>
          <p:cNvPr id="37" name="Picture 36">
            <a:extLst>
              <a:ext uri="{FF2B5EF4-FFF2-40B4-BE49-F238E27FC236}">
                <a16:creationId xmlns:a16="http://schemas.microsoft.com/office/drawing/2014/main" id="{B0771892-941B-5A1F-0EBE-087A951A664D}"/>
              </a:ext>
            </a:extLst>
          </p:cNvPr>
          <p:cNvPicPr>
            <a:picLocks noChangeAspect="1"/>
          </p:cNvPicPr>
          <p:nvPr/>
        </p:nvPicPr>
        <p:blipFill>
          <a:blip r:embed="rId5"/>
          <a:stretch>
            <a:fillRect/>
          </a:stretch>
        </p:blipFill>
        <p:spPr>
          <a:xfrm>
            <a:off x="11353800" y="5277999"/>
            <a:ext cx="6741592" cy="4816328"/>
          </a:xfrm>
          <a:prstGeom prst="rect">
            <a:avLst/>
          </a:prstGeom>
        </p:spPr>
      </p:pic>
      <p:sp>
        <p:nvSpPr>
          <p:cNvPr id="40" name="Rectangle: Rounded Corners 39">
            <a:extLst>
              <a:ext uri="{FF2B5EF4-FFF2-40B4-BE49-F238E27FC236}">
                <a16:creationId xmlns:a16="http://schemas.microsoft.com/office/drawing/2014/main" id="{7015A572-FF4A-F8EC-2C3A-672097BCE074}"/>
              </a:ext>
            </a:extLst>
          </p:cNvPr>
          <p:cNvSpPr/>
          <p:nvPr/>
        </p:nvSpPr>
        <p:spPr>
          <a:xfrm>
            <a:off x="876300" y="5240959"/>
            <a:ext cx="5699760" cy="4169741"/>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8" name="TextBox 37">
            <a:extLst>
              <a:ext uri="{FF2B5EF4-FFF2-40B4-BE49-F238E27FC236}">
                <a16:creationId xmlns:a16="http://schemas.microsoft.com/office/drawing/2014/main" id="{6C83759F-224C-A8E9-E3A4-B1F3D44A679C}"/>
              </a:ext>
            </a:extLst>
          </p:cNvPr>
          <p:cNvSpPr txBox="1"/>
          <p:nvPr/>
        </p:nvSpPr>
        <p:spPr>
          <a:xfrm>
            <a:off x="1059180" y="5424005"/>
            <a:ext cx="5334000" cy="3785652"/>
          </a:xfrm>
          <a:prstGeom prst="rect">
            <a:avLst/>
          </a:prstGeom>
          <a:noFill/>
        </p:spPr>
        <p:txBody>
          <a:bodyPr wrap="square" rtlCol="0">
            <a:spAutoFit/>
          </a:bodyPr>
          <a:lstStyle/>
          <a:p>
            <a:pPr algn="l"/>
            <a:r>
              <a:rPr lang="en-US" sz="2400" b="1" i="0" dirty="0">
                <a:solidFill>
                  <a:srgbClr val="374151"/>
                </a:solidFill>
                <a:effectLst/>
                <a:latin typeface="Söhne"/>
              </a:rPr>
              <a:t>Trip Distribution by Duration highlights:</a:t>
            </a:r>
          </a:p>
          <a:p>
            <a:pPr algn="l">
              <a:buFont typeface="Arial" panose="020B0604020202020204" pitchFamily="34" charset="0"/>
              <a:buChar char="•"/>
            </a:pPr>
            <a:endParaRPr lang="en-US" dirty="0">
              <a:solidFill>
                <a:srgbClr val="374151"/>
              </a:solidFill>
              <a:latin typeface="Söhne"/>
            </a:endParaRPr>
          </a:p>
          <a:p>
            <a:pPr algn="l">
              <a:buFont typeface="Arial" panose="020B0604020202020204" pitchFamily="34" charset="0"/>
              <a:buChar char="•"/>
            </a:pPr>
            <a:r>
              <a:rPr lang="en-US" b="1" i="0" dirty="0">
                <a:solidFill>
                  <a:srgbClr val="374151"/>
                </a:solidFill>
                <a:effectLst/>
                <a:latin typeface="Söhne"/>
              </a:rPr>
              <a:t>Peak Demand Window</a:t>
            </a:r>
            <a:r>
              <a:rPr lang="en-US" b="0" i="0" dirty="0">
                <a:solidFill>
                  <a:srgbClr val="374151"/>
                </a:solidFill>
                <a:effectLst/>
                <a:latin typeface="Söhne"/>
              </a:rPr>
              <a:t>: High trip volume (5000 trips) in 25-75 minutes range reflects strong demand for mid-length journeys, likely encompassing daily commutes and short outings.</a:t>
            </a:r>
          </a:p>
          <a:p>
            <a:pPr algn="l">
              <a:buFont typeface="Arial" panose="020B0604020202020204" pitchFamily="34" charset="0"/>
              <a:buChar char="•"/>
            </a:pPr>
            <a:r>
              <a:rPr lang="en-US" b="1" i="0" dirty="0">
                <a:solidFill>
                  <a:srgbClr val="374151"/>
                </a:solidFill>
                <a:effectLst/>
                <a:latin typeface="Söhne"/>
              </a:rPr>
              <a:t>Interest in Longer Travel</a:t>
            </a:r>
            <a:r>
              <a:rPr lang="en-US" b="0" i="0" dirty="0">
                <a:solidFill>
                  <a:srgbClr val="374151"/>
                </a:solidFill>
                <a:effectLst/>
                <a:latin typeface="Söhne"/>
              </a:rPr>
              <a:t>: About 1500 trips lasting 75-140 minutes indicate significant interest in extended journeys, which could include longer commutes or leisure trips.</a:t>
            </a:r>
          </a:p>
          <a:p>
            <a:pPr algn="l">
              <a:buFont typeface="Arial" panose="020B0604020202020204" pitchFamily="34" charset="0"/>
              <a:buChar char="•"/>
            </a:pPr>
            <a:r>
              <a:rPr lang="en-US" b="1" i="0" dirty="0">
                <a:solidFill>
                  <a:srgbClr val="374151"/>
                </a:solidFill>
                <a:effectLst/>
                <a:latin typeface="Söhne"/>
              </a:rPr>
              <a:t>Service Planning Strategy</a:t>
            </a:r>
            <a:r>
              <a:rPr lang="en-US" b="0" i="0" dirty="0">
                <a:solidFill>
                  <a:srgbClr val="374151"/>
                </a:solidFill>
                <a:effectLst/>
                <a:latin typeface="Söhne"/>
              </a:rPr>
              <a:t>: Insights inform service planning for ensuring availability during popular 25-75-minute windows and catering to diverse travel needs.</a:t>
            </a:r>
          </a:p>
        </p:txBody>
      </p:sp>
      <p:pic>
        <p:nvPicPr>
          <p:cNvPr id="41" name="Picture 2" descr="Uber | Brands of the World™ | Download vector logos and logotypes">
            <a:extLst>
              <a:ext uri="{FF2B5EF4-FFF2-40B4-BE49-F238E27FC236}">
                <a16:creationId xmlns:a16="http://schemas.microsoft.com/office/drawing/2014/main" id="{A29002C0-F332-16AF-E96F-F2826E3CD9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15888" y="266700"/>
            <a:ext cx="1203384" cy="12033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TextBox 4"/>
          <p:cNvSpPr txBox="1"/>
          <p:nvPr/>
        </p:nvSpPr>
        <p:spPr>
          <a:xfrm>
            <a:off x="1028700" y="8659314"/>
            <a:ext cx="3604357" cy="376963"/>
          </a:xfrm>
          <a:prstGeom prst="rect">
            <a:avLst/>
          </a:prstGeom>
        </p:spPr>
        <p:txBody>
          <a:bodyPr lIns="0" tIns="0" rIns="0" bIns="0" rtlCol="0" anchor="t">
            <a:spAutoFit/>
          </a:bodyPr>
          <a:lstStyle/>
          <a:p>
            <a:pPr>
              <a:lnSpc>
                <a:spcPts val="2990"/>
              </a:lnSpc>
            </a:pPr>
            <a:r>
              <a:rPr lang="en-US" sz="2300" dirty="0">
                <a:solidFill>
                  <a:srgbClr val="FFFFFF"/>
                </a:solidFill>
                <a:latin typeface="HK Grotesk Medium"/>
              </a:rPr>
              <a:t>+91-993-411-2010</a:t>
            </a:r>
          </a:p>
        </p:txBody>
      </p:sp>
      <p:sp>
        <p:nvSpPr>
          <p:cNvPr id="7" name="TextBox 7"/>
          <p:cNvSpPr txBox="1"/>
          <p:nvPr/>
        </p:nvSpPr>
        <p:spPr>
          <a:xfrm>
            <a:off x="7341822" y="8659314"/>
            <a:ext cx="3604357" cy="376963"/>
          </a:xfrm>
          <a:prstGeom prst="rect">
            <a:avLst/>
          </a:prstGeom>
        </p:spPr>
        <p:txBody>
          <a:bodyPr lIns="0" tIns="0" rIns="0" bIns="0" rtlCol="0" anchor="t">
            <a:spAutoFit/>
          </a:bodyPr>
          <a:lstStyle/>
          <a:p>
            <a:pPr>
              <a:lnSpc>
                <a:spcPts val="2990"/>
              </a:lnSpc>
            </a:pPr>
            <a:r>
              <a:rPr lang="en-US" sz="2300" dirty="0">
                <a:solidFill>
                  <a:srgbClr val="FFFFFF"/>
                </a:solidFill>
                <a:latin typeface="HK Grotesk Medium"/>
              </a:rPr>
              <a:t>rohansahay21@gmail.com</a:t>
            </a:r>
          </a:p>
        </p:txBody>
      </p:sp>
      <p:grpSp>
        <p:nvGrpSpPr>
          <p:cNvPr id="9" name="Group 9"/>
          <p:cNvGrpSpPr/>
          <p:nvPr/>
        </p:nvGrpSpPr>
        <p:grpSpPr>
          <a:xfrm>
            <a:off x="12649201" y="8202284"/>
            <a:ext cx="5333999" cy="905121"/>
            <a:chOff x="0" y="-38100"/>
            <a:chExt cx="5954099" cy="1206828"/>
          </a:xfrm>
        </p:grpSpPr>
        <p:sp>
          <p:nvSpPr>
            <p:cNvPr id="10" name="TextBox 10"/>
            <p:cNvSpPr txBox="1"/>
            <p:nvPr/>
          </p:nvSpPr>
          <p:spPr>
            <a:xfrm>
              <a:off x="0" y="664572"/>
              <a:ext cx="5954099" cy="504156"/>
            </a:xfrm>
            <a:prstGeom prst="rect">
              <a:avLst/>
            </a:prstGeom>
          </p:spPr>
          <p:txBody>
            <a:bodyPr wrap="square" lIns="0" tIns="0" rIns="0" bIns="0" rtlCol="0" anchor="t">
              <a:spAutoFit/>
            </a:bodyPr>
            <a:lstStyle/>
            <a:p>
              <a:pPr>
                <a:lnSpc>
                  <a:spcPts val="2990"/>
                </a:lnSpc>
              </a:pPr>
              <a:r>
                <a:rPr lang="en-US" sz="2400" b="0" i="0" dirty="0">
                  <a:solidFill>
                    <a:schemeClr val="bg1"/>
                  </a:solidFill>
                  <a:effectLst/>
                  <a:latin typeface="-apple-system"/>
                </a:rPr>
                <a:t>www.linkedin.com/in/rohansahay199269</a:t>
              </a:r>
              <a:endParaRPr lang="en-US" sz="2300" dirty="0">
                <a:solidFill>
                  <a:schemeClr val="bg1"/>
                </a:solidFill>
                <a:latin typeface="HK Grotesk Medium"/>
              </a:endParaRPr>
            </a:p>
          </p:txBody>
        </p:sp>
        <p:sp>
          <p:nvSpPr>
            <p:cNvPr id="11" name="TextBox 11"/>
            <p:cNvSpPr txBox="1"/>
            <p:nvPr/>
          </p:nvSpPr>
          <p:spPr>
            <a:xfrm>
              <a:off x="0" y="-38100"/>
              <a:ext cx="4805809" cy="702672"/>
            </a:xfrm>
            <a:prstGeom prst="rect">
              <a:avLst/>
            </a:prstGeom>
          </p:spPr>
          <p:txBody>
            <a:bodyPr lIns="0" tIns="0" rIns="0" bIns="0" rtlCol="0" anchor="t">
              <a:spAutoFit/>
            </a:bodyPr>
            <a:lstStyle/>
            <a:p>
              <a:pPr>
                <a:lnSpc>
                  <a:spcPts val="4160"/>
                </a:lnSpc>
              </a:pPr>
              <a:endParaRPr lang="en-US" sz="3200" dirty="0">
                <a:solidFill>
                  <a:srgbClr val="6CE5E8"/>
                </a:solidFill>
                <a:latin typeface="HK Grotesk Bold"/>
              </a:endParaRPr>
            </a:p>
          </p:txBody>
        </p:sp>
      </p:grpSp>
      <p:grpSp>
        <p:nvGrpSpPr>
          <p:cNvPr id="12" name="Group 12"/>
          <p:cNvGrpSpPr/>
          <p:nvPr/>
        </p:nvGrpSpPr>
        <p:grpSpPr>
          <a:xfrm>
            <a:off x="1028700" y="4505978"/>
            <a:ext cx="9917478" cy="2349401"/>
            <a:chOff x="0" y="-9525"/>
            <a:chExt cx="13223305" cy="3132535"/>
          </a:xfrm>
        </p:grpSpPr>
        <p:sp>
          <p:nvSpPr>
            <p:cNvPr id="13" name="TextBox 13"/>
            <p:cNvSpPr txBox="1"/>
            <p:nvPr/>
          </p:nvSpPr>
          <p:spPr>
            <a:xfrm>
              <a:off x="0" y="-9525"/>
              <a:ext cx="13223305" cy="2447925"/>
            </a:xfrm>
            <a:prstGeom prst="rect">
              <a:avLst/>
            </a:prstGeom>
          </p:spPr>
          <p:txBody>
            <a:bodyPr lIns="0" tIns="0" rIns="0" bIns="0" rtlCol="0" anchor="t">
              <a:spAutoFit/>
            </a:bodyPr>
            <a:lstStyle/>
            <a:p>
              <a:pPr>
                <a:lnSpc>
                  <a:spcPts val="14400"/>
                </a:lnSpc>
              </a:pPr>
              <a:r>
                <a:rPr lang="en-US" sz="12000" dirty="0">
                  <a:solidFill>
                    <a:srgbClr val="6CE5E8"/>
                  </a:solidFill>
                  <a:latin typeface="HK Grotesk Bold"/>
                </a:rPr>
                <a:t>Thank you!</a:t>
              </a:r>
            </a:p>
          </p:txBody>
        </p:sp>
        <p:sp>
          <p:nvSpPr>
            <p:cNvPr id="14" name="TextBox 14"/>
            <p:cNvSpPr txBox="1"/>
            <p:nvPr/>
          </p:nvSpPr>
          <p:spPr>
            <a:xfrm>
              <a:off x="0" y="2553709"/>
              <a:ext cx="13223305" cy="569301"/>
            </a:xfrm>
            <a:prstGeom prst="rect">
              <a:avLst/>
            </a:prstGeom>
          </p:spPr>
          <p:txBody>
            <a:bodyPr lIns="0" tIns="0" rIns="0" bIns="0" rtlCol="0" anchor="t">
              <a:spAutoFit/>
            </a:bodyPr>
            <a:lstStyle/>
            <a:p>
              <a:pPr>
                <a:lnSpc>
                  <a:spcPts val="3380"/>
                </a:lnSpc>
              </a:pPr>
              <a:r>
                <a:rPr lang="en-US" sz="2600" dirty="0">
                  <a:solidFill>
                    <a:srgbClr val="FFFFFF"/>
                  </a:solidFill>
                  <a:latin typeface="HK Grotesk Medium"/>
                </a:rPr>
                <a:t>Feel free to reach out if you have any questions.</a:t>
              </a:r>
            </a:p>
          </p:txBody>
        </p:sp>
      </p:grpSp>
      <p:sp>
        <p:nvSpPr>
          <p:cNvPr id="15" name="AutoShape 15"/>
          <p:cNvSpPr/>
          <p:nvPr/>
        </p:nvSpPr>
        <p:spPr>
          <a:xfrm>
            <a:off x="1028700" y="7430399"/>
            <a:ext cx="16230600" cy="0"/>
          </a:xfrm>
          <a:prstGeom prst="line">
            <a:avLst/>
          </a:prstGeom>
          <a:ln w="9525" cap="flat">
            <a:solidFill>
              <a:srgbClr val="FFFFFF"/>
            </a:solidFill>
            <a:prstDash val="solid"/>
            <a:headEnd type="none" w="sm" len="sm"/>
            <a:tailEnd type="none" w="sm" len="sm"/>
          </a:ln>
        </p:spPr>
      </p:sp>
      <p:pic>
        <p:nvPicPr>
          <p:cNvPr id="4098" name="Picture 2" descr="Linkedin - Free social media icons">
            <a:extLst>
              <a:ext uri="{FF2B5EF4-FFF2-40B4-BE49-F238E27FC236}">
                <a16:creationId xmlns:a16="http://schemas.microsoft.com/office/drawing/2014/main" id="{00F526D4-F556-72F0-03BB-4FF4B5FF112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49201" y="7892232"/>
            <a:ext cx="742949" cy="74294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595EC35C-EAE8-62AD-E881-B169B6EE954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41822" y="7941350"/>
            <a:ext cx="838200" cy="6286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Phone Number Icon Png #46929 - Free Icons Library">
            <a:extLst>
              <a:ext uri="{FF2B5EF4-FFF2-40B4-BE49-F238E27FC236}">
                <a16:creationId xmlns:a16="http://schemas.microsoft.com/office/drawing/2014/main" id="{DE428D71-D281-2CB9-E701-1703D3DEB65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8700" y="7814304"/>
            <a:ext cx="775960" cy="7759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3575783" y="8029004"/>
            <a:ext cx="25439566" cy="4515991"/>
          </a:xfrm>
          <a:custGeom>
            <a:avLst/>
            <a:gdLst/>
            <a:ahLst/>
            <a:cxnLst/>
            <a:rect l="l" t="t" r="r" b="b"/>
            <a:pathLst>
              <a:path w="25439566" h="4515991">
                <a:moveTo>
                  <a:pt x="0" y="0"/>
                </a:moveTo>
                <a:lnTo>
                  <a:pt x="25439566" y="0"/>
                </a:lnTo>
                <a:lnTo>
                  <a:pt x="25439566" y="4515992"/>
                </a:lnTo>
                <a:lnTo>
                  <a:pt x="0" y="4515992"/>
                </a:lnTo>
                <a:lnTo>
                  <a:pt x="0" y="0"/>
                </a:lnTo>
                <a:close/>
              </a:path>
            </a:pathLst>
          </a:custGeom>
          <a:blipFill>
            <a:blip r:embed="rId2">
              <a:alphaModFix amt="15000"/>
              <a:extLst>
                <a:ext uri="{96DAC541-7B7A-43D3-8B79-37D633B846F1}">
                  <asvg:svgBlip xmlns:asvg="http://schemas.microsoft.com/office/drawing/2016/SVG/main" r:embed="rId3"/>
                </a:ext>
              </a:extLst>
            </a:blip>
            <a:stretch>
              <a:fillRect r="-628"/>
            </a:stretch>
          </a:blipFill>
        </p:spPr>
      </p:sp>
      <p:sp>
        <p:nvSpPr>
          <p:cNvPr id="7" name="AutoShape 7"/>
          <p:cNvSpPr/>
          <p:nvPr/>
        </p:nvSpPr>
        <p:spPr>
          <a:xfrm>
            <a:off x="1028700" y="3201382"/>
            <a:ext cx="16230600" cy="0"/>
          </a:xfrm>
          <a:prstGeom prst="line">
            <a:avLst/>
          </a:prstGeom>
          <a:ln w="9525" cap="flat">
            <a:solidFill>
              <a:srgbClr val="BDC2C5"/>
            </a:solidFill>
            <a:prstDash val="solid"/>
            <a:headEnd type="none" w="sm" len="sm"/>
            <a:tailEnd type="none" w="sm" len="sm"/>
          </a:ln>
        </p:spPr>
      </p:sp>
      <p:grpSp>
        <p:nvGrpSpPr>
          <p:cNvPr id="8" name="Group 8"/>
          <p:cNvGrpSpPr/>
          <p:nvPr/>
        </p:nvGrpSpPr>
        <p:grpSpPr>
          <a:xfrm>
            <a:off x="1028700" y="1028700"/>
            <a:ext cx="8890288" cy="1610995"/>
            <a:chOff x="0" y="0"/>
            <a:chExt cx="11853717" cy="2147993"/>
          </a:xfrm>
        </p:grpSpPr>
        <p:sp>
          <p:nvSpPr>
            <p:cNvPr id="9" name="TextBox 9"/>
            <p:cNvSpPr txBox="1"/>
            <p:nvPr/>
          </p:nvSpPr>
          <p:spPr>
            <a:xfrm>
              <a:off x="0" y="-9525"/>
              <a:ext cx="11853717" cy="1470025"/>
            </a:xfrm>
            <a:prstGeom prst="rect">
              <a:avLst/>
            </a:prstGeom>
          </p:spPr>
          <p:txBody>
            <a:bodyPr lIns="0" tIns="0" rIns="0" bIns="0" rtlCol="0" anchor="t">
              <a:spAutoFit/>
            </a:bodyPr>
            <a:lstStyle/>
            <a:p>
              <a:pPr marL="0" lvl="0" indent="0" algn="l">
                <a:lnSpc>
                  <a:spcPts val="8640"/>
                </a:lnSpc>
                <a:spcBef>
                  <a:spcPct val="0"/>
                </a:spcBef>
              </a:pPr>
              <a:r>
                <a:rPr lang="en-US" sz="7200">
                  <a:solidFill>
                    <a:srgbClr val="009490"/>
                  </a:solidFill>
                  <a:latin typeface="HK Grotesk Bold"/>
                </a:rPr>
                <a:t>Agenda</a:t>
              </a:r>
            </a:p>
          </p:txBody>
        </p:sp>
        <p:sp>
          <p:nvSpPr>
            <p:cNvPr id="10" name="TextBox 10"/>
            <p:cNvSpPr txBox="1"/>
            <p:nvPr/>
          </p:nvSpPr>
          <p:spPr>
            <a:xfrm>
              <a:off x="0" y="1557232"/>
              <a:ext cx="11853717" cy="590762"/>
            </a:xfrm>
            <a:prstGeom prst="rect">
              <a:avLst/>
            </a:prstGeom>
          </p:spPr>
          <p:txBody>
            <a:bodyPr lIns="0" tIns="0" rIns="0" bIns="0" rtlCol="0" anchor="t">
              <a:spAutoFit/>
            </a:bodyPr>
            <a:lstStyle/>
            <a:p>
              <a:pPr marL="0" lvl="0" indent="0" algn="l">
                <a:lnSpc>
                  <a:spcPts val="3640"/>
                </a:lnSpc>
                <a:spcBef>
                  <a:spcPct val="0"/>
                </a:spcBef>
              </a:pPr>
              <a:r>
                <a:rPr lang="en-US" sz="2800">
                  <a:solidFill>
                    <a:srgbClr val="000000"/>
                  </a:solidFill>
                  <a:latin typeface="HK Grotesk Light"/>
                </a:rPr>
                <a:t>What this report covers</a:t>
              </a:r>
            </a:p>
          </p:txBody>
        </p:sp>
      </p:grpSp>
      <p:sp>
        <p:nvSpPr>
          <p:cNvPr id="11" name="TextBox 11"/>
          <p:cNvSpPr txBox="1"/>
          <p:nvPr/>
        </p:nvSpPr>
        <p:spPr>
          <a:xfrm>
            <a:off x="1933248" y="4282101"/>
            <a:ext cx="5723398" cy="555858"/>
          </a:xfrm>
          <a:prstGeom prst="rect">
            <a:avLst/>
          </a:prstGeom>
        </p:spPr>
        <p:txBody>
          <a:bodyPr lIns="0" tIns="0" rIns="0" bIns="0" rtlCol="0" anchor="t">
            <a:spAutoFit/>
          </a:bodyPr>
          <a:lstStyle/>
          <a:p>
            <a:pPr>
              <a:lnSpc>
                <a:spcPts val="4480"/>
              </a:lnSpc>
            </a:pPr>
            <a:r>
              <a:rPr lang="en-US" sz="3200" dirty="0">
                <a:solidFill>
                  <a:srgbClr val="000000"/>
                </a:solidFill>
                <a:latin typeface="HK Grotesk Medium"/>
              </a:rPr>
              <a:t>The Exercise Topic</a:t>
            </a:r>
          </a:p>
        </p:txBody>
      </p:sp>
      <p:sp>
        <p:nvSpPr>
          <p:cNvPr id="12" name="TextBox 12"/>
          <p:cNvSpPr txBox="1"/>
          <p:nvPr/>
        </p:nvSpPr>
        <p:spPr>
          <a:xfrm>
            <a:off x="1933248" y="7215912"/>
            <a:ext cx="5723398" cy="555858"/>
          </a:xfrm>
          <a:prstGeom prst="rect">
            <a:avLst/>
          </a:prstGeom>
        </p:spPr>
        <p:txBody>
          <a:bodyPr lIns="0" tIns="0" rIns="0" bIns="0" rtlCol="0" anchor="t">
            <a:spAutoFit/>
          </a:bodyPr>
          <a:lstStyle/>
          <a:p>
            <a:pPr>
              <a:lnSpc>
                <a:spcPts val="4480"/>
              </a:lnSpc>
            </a:pPr>
            <a:r>
              <a:rPr lang="en-US" sz="3200" dirty="0">
                <a:solidFill>
                  <a:srgbClr val="000000"/>
                </a:solidFill>
                <a:latin typeface="HK Grotesk Medium"/>
              </a:rPr>
              <a:t>Analysis &amp; Insights</a:t>
            </a:r>
          </a:p>
        </p:txBody>
      </p:sp>
      <p:sp>
        <p:nvSpPr>
          <p:cNvPr id="13" name="TextBox 13"/>
          <p:cNvSpPr txBox="1"/>
          <p:nvPr/>
        </p:nvSpPr>
        <p:spPr>
          <a:xfrm>
            <a:off x="1933248" y="5226379"/>
            <a:ext cx="5723398" cy="555858"/>
          </a:xfrm>
          <a:prstGeom prst="rect">
            <a:avLst/>
          </a:prstGeom>
        </p:spPr>
        <p:txBody>
          <a:bodyPr lIns="0" tIns="0" rIns="0" bIns="0" rtlCol="0" anchor="t">
            <a:spAutoFit/>
          </a:bodyPr>
          <a:lstStyle/>
          <a:p>
            <a:pPr>
              <a:lnSpc>
                <a:spcPts val="4480"/>
              </a:lnSpc>
            </a:pPr>
            <a:r>
              <a:rPr lang="en-US" sz="3200" dirty="0">
                <a:solidFill>
                  <a:srgbClr val="000000"/>
                </a:solidFill>
                <a:latin typeface="HK Grotesk Medium"/>
              </a:rPr>
              <a:t>Exploring the Dataset</a:t>
            </a:r>
          </a:p>
        </p:txBody>
      </p:sp>
      <p:sp>
        <p:nvSpPr>
          <p:cNvPr id="15" name="TextBox 15"/>
          <p:cNvSpPr txBox="1"/>
          <p:nvPr/>
        </p:nvSpPr>
        <p:spPr>
          <a:xfrm>
            <a:off x="1933248" y="6248417"/>
            <a:ext cx="5723398" cy="555858"/>
          </a:xfrm>
          <a:prstGeom prst="rect">
            <a:avLst/>
          </a:prstGeom>
        </p:spPr>
        <p:txBody>
          <a:bodyPr lIns="0" tIns="0" rIns="0" bIns="0" rtlCol="0" anchor="t">
            <a:spAutoFit/>
          </a:bodyPr>
          <a:lstStyle/>
          <a:p>
            <a:pPr>
              <a:lnSpc>
                <a:spcPts val="4480"/>
              </a:lnSpc>
            </a:pPr>
            <a:r>
              <a:rPr lang="en-US" sz="3200" dirty="0">
                <a:solidFill>
                  <a:srgbClr val="000000"/>
                </a:solidFill>
                <a:latin typeface="HK Grotesk Medium"/>
              </a:rPr>
              <a:t>Cleaning the Data</a:t>
            </a:r>
          </a:p>
        </p:txBody>
      </p:sp>
      <p:sp>
        <p:nvSpPr>
          <p:cNvPr id="17" name="TextBox 17"/>
          <p:cNvSpPr txBox="1"/>
          <p:nvPr/>
        </p:nvSpPr>
        <p:spPr>
          <a:xfrm>
            <a:off x="1028700" y="4282101"/>
            <a:ext cx="774988" cy="547370"/>
          </a:xfrm>
          <a:prstGeom prst="rect">
            <a:avLst/>
          </a:prstGeom>
        </p:spPr>
        <p:txBody>
          <a:bodyPr lIns="0" tIns="0" rIns="0" bIns="0" rtlCol="0" anchor="t">
            <a:spAutoFit/>
          </a:bodyPr>
          <a:lstStyle/>
          <a:p>
            <a:pPr>
              <a:lnSpc>
                <a:spcPts val="4480"/>
              </a:lnSpc>
            </a:pPr>
            <a:r>
              <a:rPr lang="en-US" sz="3200">
                <a:solidFill>
                  <a:srgbClr val="009490"/>
                </a:solidFill>
                <a:latin typeface="HK Grotesk Semi-Bold"/>
              </a:rPr>
              <a:t>01</a:t>
            </a:r>
          </a:p>
        </p:txBody>
      </p:sp>
      <p:sp>
        <p:nvSpPr>
          <p:cNvPr id="18" name="TextBox 18"/>
          <p:cNvSpPr txBox="1"/>
          <p:nvPr/>
        </p:nvSpPr>
        <p:spPr>
          <a:xfrm>
            <a:off x="1028700" y="7215912"/>
            <a:ext cx="774988" cy="547370"/>
          </a:xfrm>
          <a:prstGeom prst="rect">
            <a:avLst/>
          </a:prstGeom>
        </p:spPr>
        <p:txBody>
          <a:bodyPr lIns="0" tIns="0" rIns="0" bIns="0" rtlCol="0" anchor="t">
            <a:spAutoFit/>
          </a:bodyPr>
          <a:lstStyle/>
          <a:p>
            <a:pPr>
              <a:lnSpc>
                <a:spcPts val="4480"/>
              </a:lnSpc>
            </a:pPr>
            <a:r>
              <a:rPr lang="en-US" sz="3200" dirty="0">
                <a:solidFill>
                  <a:srgbClr val="009490"/>
                </a:solidFill>
                <a:latin typeface="HK Grotesk Semi-Bold"/>
              </a:rPr>
              <a:t>04</a:t>
            </a:r>
          </a:p>
        </p:txBody>
      </p:sp>
      <p:sp>
        <p:nvSpPr>
          <p:cNvPr id="19" name="TextBox 19"/>
          <p:cNvSpPr txBox="1"/>
          <p:nvPr/>
        </p:nvSpPr>
        <p:spPr>
          <a:xfrm>
            <a:off x="1028700" y="5226379"/>
            <a:ext cx="774988" cy="547370"/>
          </a:xfrm>
          <a:prstGeom prst="rect">
            <a:avLst/>
          </a:prstGeom>
        </p:spPr>
        <p:txBody>
          <a:bodyPr lIns="0" tIns="0" rIns="0" bIns="0" rtlCol="0" anchor="t">
            <a:spAutoFit/>
          </a:bodyPr>
          <a:lstStyle/>
          <a:p>
            <a:pPr>
              <a:lnSpc>
                <a:spcPts val="4480"/>
              </a:lnSpc>
            </a:pPr>
            <a:r>
              <a:rPr lang="en-US" sz="3200">
                <a:solidFill>
                  <a:srgbClr val="009490"/>
                </a:solidFill>
                <a:latin typeface="HK Grotesk Semi-Bold"/>
              </a:rPr>
              <a:t>02</a:t>
            </a:r>
          </a:p>
        </p:txBody>
      </p:sp>
      <p:sp>
        <p:nvSpPr>
          <p:cNvPr id="21" name="TextBox 21"/>
          <p:cNvSpPr txBox="1"/>
          <p:nvPr/>
        </p:nvSpPr>
        <p:spPr>
          <a:xfrm>
            <a:off x="1028700" y="6248417"/>
            <a:ext cx="774988" cy="547370"/>
          </a:xfrm>
          <a:prstGeom prst="rect">
            <a:avLst/>
          </a:prstGeom>
        </p:spPr>
        <p:txBody>
          <a:bodyPr lIns="0" tIns="0" rIns="0" bIns="0" rtlCol="0" anchor="t">
            <a:spAutoFit/>
          </a:bodyPr>
          <a:lstStyle/>
          <a:p>
            <a:pPr>
              <a:lnSpc>
                <a:spcPts val="4480"/>
              </a:lnSpc>
            </a:pPr>
            <a:r>
              <a:rPr lang="en-US" sz="3200">
                <a:solidFill>
                  <a:srgbClr val="009490"/>
                </a:solidFill>
                <a:latin typeface="HK Grotesk Semi-Bold"/>
              </a:rPr>
              <a:t>03</a:t>
            </a:r>
          </a:p>
        </p:txBody>
      </p:sp>
      <p:pic>
        <p:nvPicPr>
          <p:cNvPr id="1026" name="Picture 2" descr="Uber | Brands of the World™ | Download vector logos and logotypes">
            <a:extLst>
              <a:ext uri="{FF2B5EF4-FFF2-40B4-BE49-F238E27FC236}">
                <a16:creationId xmlns:a16="http://schemas.microsoft.com/office/drawing/2014/main" id="{8209C02E-AD30-9842-41CF-08055E52CA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01925" y="840550"/>
            <a:ext cx="1857375" cy="1857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302249" cy="10287000"/>
            <a:chOff x="0" y="0"/>
            <a:chExt cx="2808415" cy="3479800"/>
          </a:xfrm>
        </p:grpSpPr>
        <p:sp>
          <p:nvSpPr>
            <p:cNvPr id="3" name="Freeform 3"/>
            <p:cNvSpPr/>
            <p:nvPr/>
          </p:nvSpPr>
          <p:spPr>
            <a:xfrm>
              <a:off x="0" y="0"/>
              <a:ext cx="2808415" cy="3479800"/>
            </a:xfrm>
            <a:custGeom>
              <a:avLst/>
              <a:gdLst/>
              <a:ahLst/>
              <a:cxnLst/>
              <a:rect l="l" t="t" r="r" b="b"/>
              <a:pathLst>
                <a:path w="2808415" h="3479800">
                  <a:moveTo>
                    <a:pt x="0" y="0"/>
                  </a:moveTo>
                  <a:lnTo>
                    <a:pt x="2808415" y="0"/>
                  </a:lnTo>
                  <a:lnTo>
                    <a:pt x="2808415" y="3479800"/>
                  </a:lnTo>
                  <a:lnTo>
                    <a:pt x="0" y="3479800"/>
                  </a:lnTo>
                  <a:close/>
                </a:path>
              </a:pathLst>
            </a:custGeom>
            <a:solidFill>
              <a:srgbClr val="000000"/>
            </a:solidFill>
          </p:spPr>
        </p:sp>
      </p:grpSp>
      <p:grpSp>
        <p:nvGrpSpPr>
          <p:cNvPr id="4" name="Group 4"/>
          <p:cNvGrpSpPr/>
          <p:nvPr/>
        </p:nvGrpSpPr>
        <p:grpSpPr>
          <a:xfrm>
            <a:off x="0" y="0"/>
            <a:ext cx="8302249" cy="10287000"/>
            <a:chOff x="0" y="0"/>
            <a:chExt cx="11069666" cy="13716000"/>
          </a:xfrm>
        </p:grpSpPr>
        <p:pic>
          <p:nvPicPr>
            <p:cNvPr id="5" name="Picture 5"/>
            <p:cNvPicPr>
              <a:picLocks noChangeAspect="1"/>
            </p:cNvPicPr>
            <p:nvPr/>
          </p:nvPicPr>
          <p:blipFill>
            <a:blip r:embed="rId2">
              <a:alphaModFix amt="19999"/>
            </a:blip>
            <a:srcRect l="13049" r="33146"/>
            <a:stretch>
              <a:fillRect/>
            </a:stretch>
          </p:blipFill>
          <p:spPr>
            <a:xfrm>
              <a:off x="0" y="0"/>
              <a:ext cx="11069666" cy="13716000"/>
            </a:xfrm>
            <a:prstGeom prst="rect">
              <a:avLst/>
            </a:prstGeom>
          </p:spPr>
        </p:pic>
      </p:grpSp>
      <p:sp>
        <p:nvSpPr>
          <p:cNvPr id="6" name="TextBox 6"/>
          <p:cNvSpPr txBox="1"/>
          <p:nvPr/>
        </p:nvSpPr>
        <p:spPr>
          <a:xfrm>
            <a:off x="1028700" y="4038600"/>
            <a:ext cx="6254443" cy="2206758"/>
          </a:xfrm>
          <a:prstGeom prst="rect">
            <a:avLst/>
          </a:prstGeom>
        </p:spPr>
        <p:txBody>
          <a:bodyPr lIns="0" tIns="0" rIns="0" bIns="0" rtlCol="0" anchor="t">
            <a:spAutoFit/>
          </a:bodyPr>
          <a:lstStyle/>
          <a:p>
            <a:pPr algn="ctr">
              <a:lnSpc>
                <a:spcPts val="8640"/>
              </a:lnSpc>
            </a:pPr>
            <a:r>
              <a:rPr lang="en-US" sz="7200" dirty="0">
                <a:solidFill>
                  <a:srgbClr val="FFFFFF"/>
                </a:solidFill>
                <a:latin typeface="HK Grotesk Bold"/>
              </a:rPr>
              <a:t>The Exercise Topic</a:t>
            </a:r>
          </a:p>
        </p:txBody>
      </p:sp>
      <p:sp>
        <p:nvSpPr>
          <p:cNvPr id="20" name="TextBox 19">
            <a:extLst>
              <a:ext uri="{FF2B5EF4-FFF2-40B4-BE49-F238E27FC236}">
                <a16:creationId xmlns:a16="http://schemas.microsoft.com/office/drawing/2014/main" id="{A35AB813-F4F1-875C-CC28-5D7BEACFF408}"/>
              </a:ext>
            </a:extLst>
          </p:cNvPr>
          <p:cNvSpPr txBox="1"/>
          <p:nvPr/>
        </p:nvSpPr>
        <p:spPr>
          <a:xfrm>
            <a:off x="8866909" y="1186066"/>
            <a:ext cx="8991600" cy="830997"/>
          </a:xfrm>
          <a:prstGeom prst="rect">
            <a:avLst/>
          </a:prstGeom>
          <a:noFill/>
        </p:spPr>
        <p:txBody>
          <a:bodyPr wrap="square" rtlCol="0">
            <a:spAutoFit/>
          </a:bodyPr>
          <a:lstStyle/>
          <a:p>
            <a:r>
              <a:rPr lang="en-US" sz="2400" b="1" dirty="0"/>
              <a:t>To Perform Data Cleansing &amp; Analysis on a given dataset to derive valuable Insights bases on the following reports:</a:t>
            </a:r>
          </a:p>
        </p:txBody>
      </p:sp>
      <p:sp>
        <p:nvSpPr>
          <p:cNvPr id="21" name="TextBox 20">
            <a:extLst>
              <a:ext uri="{FF2B5EF4-FFF2-40B4-BE49-F238E27FC236}">
                <a16:creationId xmlns:a16="http://schemas.microsoft.com/office/drawing/2014/main" id="{8E43905E-A595-055B-8234-BDDF25A1773E}"/>
              </a:ext>
            </a:extLst>
          </p:cNvPr>
          <p:cNvSpPr txBox="1"/>
          <p:nvPr/>
        </p:nvSpPr>
        <p:spPr>
          <a:xfrm>
            <a:off x="8866909" y="2161699"/>
            <a:ext cx="8991600" cy="8125301"/>
          </a:xfrm>
          <a:prstGeom prst="rect">
            <a:avLst/>
          </a:prstGeom>
          <a:noFill/>
        </p:spPr>
        <p:txBody>
          <a:bodyPr wrap="square" rtlCol="0">
            <a:spAutoFit/>
          </a:bodyPr>
          <a:lstStyle/>
          <a:p>
            <a:r>
              <a:rPr lang="en-US" b="1" dirty="0" err="1"/>
              <a:t>TpR</a:t>
            </a:r>
            <a:r>
              <a:rPr lang="en-US" b="1" dirty="0"/>
              <a:t>:</a:t>
            </a:r>
          </a:p>
          <a:p>
            <a:pPr marL="285750" indent="-285750">
              <a:buFont typeface="Arial" panose="020B0604020202020204" pitchFamily="34" charset="0"/>
              <a:buChar char="•"/>
            </a:pPr>
            <a:r>
              <a:rPr lang="en-US" dirty="0"/>
              <a:t>Report on the average trips / rider and the distribution of riders with</a:t>
            </a:r>
          </a:p>
          <a:p>
            <a:r>
              <a:rPr lang="en-US" dirty="0"/>
              <a:t>      different </a:t>
            </a:r>
            <a:r>
              <a:rPr lang="en-US" dirty="0" err="1"/>
              <a:t>TpR</a:t>
            </a:r>
            <a:r>
              <a:rPr lang="en-US" dirty="0"/>
              <a:t> buckets.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Report on the average trips / rider and the distribution of riders with</a:t>
            </a:r>
          </a:p>
          <a:p>
            <a:r>
              <a:rPr lang="en-US" dirty="0"/>
              <a:t>     different </a:t>
            </a:r>
            <a:r>
              <a:rPr lang="en-US" dirty="0" err="1"/>
              <a:t>TpR</a:t>
            </a:r>
            <a:r>
              <a:rPr lang="en-US" dirty="0"/>
              <a:t> buckets for subscription trips.</a:t>
            </a:r>
          </a:p>
          <a:p>
            <a:endParaRPr lang="en-US" dirty="0"/>
          </a:p>
          <a:p>
            <a:r>
              <a:rPr lang="en-US" b="1" dirty="0"/>
              <a:t>Reliability:</a:t>
            </a:r>
            <a:endParaRPr lang="en-US" dirty="0"/>
          </a:p>
          <a:p>
            <a:pPr marL="285750" indent="-285750">
              <a:buFont typeface="Arial" panose="020B0604020202020204" pitchFamily="34" charset="0"/>
              <a:buChar char="•"/>
            </a:pPr>
            <a:r>
              <a:rPr lang="en-US" dirty="0"/>
              <a:t>Report on the fulfillment rates (% of trips that got completed) and the</a:t>
            </a:r>
          </a:p>
          <a:p>
            <a:r>
              <a:rPr lang="en-US" dirty="0"/>
              <a:t>cancellation rates by rider and by driver.</a:t>
            </a:r>
          </a:p>
          <a:p>
            <a:pPr marL="285750" indent="-285750">
              <a:buFont typeface="Arial" panose="020B0604020202020204" pitchFamily="34" charset="0"/>
              <a:buChar char="•"/>
            </a:pPr>
            <a:r>
              <a:rPr lang="en-US" dirty="0"/>
              <a:t>Report on the distribution of fulfillment rate by hour of day and by day of</a:t>
            </a:r>
          </a:p>
          <a:p>
            <a:r>
              <a:rPr lang="en-US" dirty="0"/>
              <a:t>      Week.</a:t>
            </a:r>
          </a:p>
          <a:p>
            <a:endParaRPr lang="en-US" dirty="0"/>
          </a:p>
          <a:p>
            <a:r>
              <a:rPr lang="en-US" b="1" dirty="0"/>
              <a:t>Demand:</a:t>
            </a:r>
            <a:endParaRPr lang="en-US" dirty="0"/>
          </a:p>
          <a:p>
            <a:pPr marL="285750" indent="-285750">
              <a:buFont typeface="Arial" panose="020B0604020202020204" pitchFamily="34" charset="0"/>
              <a:buChar char="•"/>
            </a:pPr>
            <a:r>
              <a:rPr lang="en-US" dirty="0"/>
              <a:t>Report on the distribution in number of trips over the duration between the</a:t>
            </a:r>
          </a:p>
          <a:p>
            <a:r>
              <a:rPr lang="en-US" dirty="0"/>
              <a:t>      request and the trip for both micro-scheduling and pre-scheduling</a:t>
            </a:r>
          </a:p>
          <a:p>
            <a:r>
              <a:rPr lang="en-US" dirty="0"/>
              <a:t>      Requests.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Distribution of the number of trips by hour of day and by day of week.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Distribution of the number of trips by payment method.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Distribution of the vehicle utilization (trips / vehicle capacity) over the</a:t>
            </a:r>
          </a:p>
          <a:p>
            <a:r>
              <a:rPr lang="en-US" dirty="0"/>
              <a:t>      different vehicle capacities.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Distribution of the walking distances by rider and by trip.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Distribution of trips by distance and by duration.</a:t>
            </a:r>
          </a:p>
        </p:txBody>
      </p:sp>
      <p:pic>
        <p:nvPicPr>
          <p:cNvPr id="22" name="Picture 2" descr="Uber | Brands of the World™ | Download vector logos and logotypes">
            <a:extLst>
              <a:ext uri="{FF2B5EF4-FFF2-40B4-BE49-F238E27FC236}">
                <a16:creationId xmlns:a16="http://schemas.microsoft.com/office/drawing/2014/main" id="{AB4CA331-4F13-7F42-3061-F5A8012A6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5125" y="114300"/>
            <a:ext cx="1203384" cy="12033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3"/>
          <p:cNvSpPr txBox="1"/>
          <p:nvPr/>
        </p:nvSpPr>
        <p:spPr>
          <a:xfrm>
            <a:off x="-27709" y="1462076"/>
            <a:ext cx="5285510" cy="527004"/>
          </a:xfrm>
          <a:prstGeom prst="rect">
            <a:avLst/>
          </a:prstGeom>
        </p:spPr>
        <p:txBody>
          <a:bodyPr wrap="square" lIns="0" tIns="0" rIns="0" bIns="0" rtlCol="0" anchor="t">
            <a:spAutoFit/>
          </a:bodyPr>
          <a:lstStyle/>
          <a:p>
            <a:pPr algn="ctr">
              <a:lnSpc>
                <a:spcPts val="4160"/>
              </a:lnSpc>
            </a:pPr>
            <a:r>
              <a:rPr lang="en-US" sz="3200" dirty="0">
                <a:solidFill>
                  <a:srgbClr val="6CE5E8"/>
                </a:solidFill>
                <a:latin typeface="HK Grotesk Bold"/>
              </a:rPr>
              <a:t>Attributes of the Dataset:</a:t>
            </a:r>
          </a:p>
        </p:txBody>
      </p:sp>
      <p:grpSp>
        <p:nvGrpSpPr>
          <p:cNvPr id="4" name="Group 4"/>
          <p:cNvGrpSpPr/>
          <p:nvPr/>
        </p:nvGrpSpPr>
        <p:grpSpPr>
          <a:xfrm>
            <a:off x="11573393" y="0"/>
            <a:ext cx="6714607" cy="10287000"/>
            <a:chOff x="0" y="0"/>
            <a:chExt cx="8952809" cy="13716000"/>
          </a:xfrm>
        </p:grpSpPr>
        <p:pic>
          <p:nvPicPr>
            <p:cNvPr id="5" name="Picture 5"/>
            <p:cNvPicPr>
              <a:picLocks noChangeAspect="1"/>
            </p:cNvPicPr>
            <p:nvPr/>
          </p:nvPicPr>
          <p:blipFill>
            <a:blip r:embed="rId2"/>
            <a:srcRect l="40272" r="18523"/>
            <a:stretch>
              <a:fillRect/>
            </a:stretch>
          </p:blipFill>
          <p:spPr>
            <a:xfrm>
              <a:off x="0" y="0"/>
              <a:ext cx="8952809" cy="13716000"/>
            </a:xfrm>
            <a:prstGeom prst="rect">
              <a:avLst/>
            </a:prstGeom>
          </p:spPr>
        </p:pic>
      </p:grpSp>
      <p:sp>
        <p:nvSpPr>
          <p:cNvPr id="11" name="AutoShape 11"/>
          <p:cNvSpPr/>
          <p:nvPr/>
        </p:nvSpPr>
        <p:spPr>
          <a:xfrm>
            <a:off x="234092" y="1181100"/>
            <a:ext cx="9109870" cy="0"/>
          </a:xfrm>
          <a:prstGeom prst="line">
            <a:avLst/>
          </a:prstGeom>
          <a:ln w="19050" cap="flat">
            <a:solidFill>
              <a:srgbClr val="FFFFFF"/>
            </a:solidFill>
            <a:prstDash val="solid"/>
            <a:headEnd type="none" w="sm" len="sm"/>
            <a:tailEnd type="none" w="sm" len="sm"/>
          </a:ln>
        </p:spPr>
      </p:sp>
      <p:grpSp>
        <p:nvGrpSpPr>
          <p:cNvPr id="12" name="Group 12"/>
          <p:cNvGrpSpPr/>
          <p:nvPr/>
        </p:nvGrpSpPr>
        <p:grpSpPr>
          <a:xfrm>
            <a:off x="533400" y="8675848"/>
            <a:ext cx="9109870" cy="957989"/>
            <a:chOff x="0" y="0"/>
            <a:chExt cx="12146493" cy="1277319"/>
          </a:xfrm>
        </p:grpSpPr>
        <p:sp>
          <p:nvSpPr>
            <p:cNvPr id="13" name="TextBox 13"/>
            <p:cNvSpPr txBox="1"/>
            <p:nvPr/>
          </p:nvSpPr>
          <p:spPr>
            <a:xfrm>
              <a:off x="0" y="725971"/>
              <a:ext cx="12146493" cy="551348"/>
            </a:xfrm>
            <a:prstGeom prst="rect">
              <a:avLst/>
            </a:prstGeom>
          </p:spPr>
          <p:txBody>
            <a:bodyPr lIns="0" tIns="0" rIns="0" bIns="0" rtlCol="0" anchor="t">
              <a:spAutoFit/>
            </a:bodyPr>
            <a:lstStyle/>
            <a:p>
              <a:pPr algn="ctr">
                <a:lnSpc>
                  <a:spcPts val="3250"/>
                </a:lnSpc>
              </a:pPr>
              <a:r>
                <a:rPr lang="en-US" sz="2500" dirty="0">
                  <a:solidFill>
                    <a:srgbClr val="FFFFFF"/>
                  </a:solidFill>
                  <a:latin typeface="HK Grotesk Medium"/>
                </a:rPr>
                <a:t>Dataset Format : .CSV File | (10,000 rows &amp; 16 Columns)</a:t>
              </a:r>
            </a:p>
          </p:txBody>
        </p:sp>
        <p:sp>
          <p:nvSpPr>
            <p:cNvPr id="14" name="AutoShape 14"/>
            <p:cNvSpPr/>
            <p:nvPr/>
          </p:nvSpPr>
          <p:spPr>
            <a:xfrm>
              <a:off x="0" y="0"/>
              <a:ext cx="12146493" cy="0"/>
            </a:xfrm>
            <a:prstGeom prst="line">
              <a:avLst/>
            </a:prstGeom>
            <a:ln w="25400" cap="flat">
              <a:solidFill>
                <a:srgbClr val="FFFFFF"/>
              </a:solidFill>
              <a:prstDash val="solid"/>
              <a:headEnd type="none" w="sm" len="sm"/>
              <a:tailEnd type="none" w="sm" len="sm"/>
            </a:ln>
          </p:spPr>
        </p:sp>
      </p:grpSp>
      <p:sp>
        <p:nvSpPr>
          <p:cNvPr id="15" name="TextBox 14">
            <a:extLst>
              <a:ext uri="{FF2B5EF4-FFF2-40B4-BE49-F238E27FC236}">
                <a16:creationId xmlns:a16="http://schemas.microsoft.com/office/drawing/2014/main" id="{EBF4DCF8-2E5B-1C85-5D45-549A3693A6FA}"/>
              </a:ext>
            </a:extLst>
          </p:cNvPr>
          <p:cNvSpPr txBox="1"/>
          <p:nvPr/>
        </p:nvSpPr>
        <p:spPr>
          <a:xfrm>
            <a:off x="228600" y="114300"/>
            <a:ext cx="6324600" cy="923330"/>
          </a:xfrm>
          <a:prstGeom prst="rect">
            <a:avLst/>
          </a:prstGeom>
          <a:noFill/>
        </p:spPr>
        <p:txBody>
          <a:bodyPr wrap="square" rtlCol="0">
            <a:spAutoFit/>
          </a:bodyPr>
          <a:lstStyle/>
          <a:p>
            <a:r>
              <a:rPr lang="en-US" sz="5400" dirty="0">
                <a:solidFill>
                  <a:schemeClr val="bg1"/>
                </a:solidFill>
              </a:rPr>
              <a:t>Exploring The Dataset</a:t>
            </a:r>
          </a:p>
        </p:txBody>
      </p:sp>
      <p:sp>
        <p:nvSpPr>
          <p:cNvPr id="16" name="TextBox 15">
            <a:extLst>
              <a:ext uri="{FF2B5EF4-FFF2-40B4-BE49-F238E27FC236}">
                <a16:creationId xmlns:a16="http://schemas.microsoft.com/office/drawing/2014/main" id="{31484ECF-6D29-2CCE-2167-20CF828A2AA1}"/>
              </a:ext>
            </a:extLst>
          </p:cNvPr>
          <p:cNvSpPr txBox="1"/>
          <p:nvPr/>
        </p:nvSpPr>
        <p:spPr>
          <a:xfrm>
            <a:off x="533400" y="2070032"/>
            <a:ext cx="8610600" cy="6247864"/>
          </a:xfrm>
          <a:prstGeom prst="rect">
            <a:avLst/>
          </a:prstGeom>
          <a:noFill/>
        </p:spPr>
        <p:txBody>
          <a:bodyPr wrap="square" rtlCol="0">
            <a:spAutoFit/>
          </a:bodyPr>
          <a:lstStyle/>
          <a:p>
            <a:r>
              <a:rPr lang="en-US" sz="2000" dirty="0">
                <a:solidFill>
                  <a:schemeClr val="bg1"/>
                </a:solidFill>
                <a:latin typeface="Corbel" panose="020B0503020204020204" pitchFamily="34" charset="0"/>
              </a:rPr>
              <a:t>● </a:t>
            </a:r>
            <a:r>
              <a:rPr lang="en-US" sz="2000" dirty="0" err="1">
                <a:solidFill>
                  <a:srgbClr val="FFFF00"/>
                </a:solidFill>
                <a:latin typeface="Corbel" panose="020B0503020204020204" pitchFamily="34" charset="0"/>
              </a:rPr>
              <a:t>job_uuid</a:t>
            </a:r>
            <a:r>
              <a:rPr lang="en-US" sz="2000" dirty="0">
                <a:solidFill>
                  <a:srgbClr val="FFFF00"/>
                </a:solidFill>
                <a:latin typeface="Corbel" panose="020B0503020204020204" pitchFamily="34" charset="0"/>
              </a:rPr>
              <a:t>: </a:t>
            </a:r>
            <a:r>
              <a:rPr lang="en-US" sz="2000" dirty="0">
                <a:solidFill>
                  <a:schemeClr val="bg1"/>
                </a:solidFill>
                <a:latin typeface="Corbel" panose="020B0503020204020204" pitchFamily="34" charset="0"/>
              </a:rPr>
              <a:t>Unique Identifier for the trip</a:t>
            </a:r>
          </a:p>
          <a:p>
            <a:r>
              <a:rPr lang="en-US" sz="2000" dirty="0">
                <a:solidFill>
                  <a:schemeClr val="bg1"/>
                </a:solidFill>
                <a:latin typeface="Corbel" panose="020B0503020204020204" pitchFamily="34" charset="0"/>
              </a:rPr>
              <a:t>● </a:t>
            </a:r>
            <a:r>
              <a:rPr lang="en-US" sz="2000" dirty="0" err="1">
                <a:solidFill>
                  <a:srgbClr val="FFFF00"/>
                </a:solidFill>
                <a:latin typeface="Corbel" panose="020B0503020204020204" pitchFamily="34" charset="0"/>
              </a:rPr>
              <a:t>client_uuid</a:t>
            </a:r>
            <a:r>
              <a:rPr lang="en-US" sz="2000" dirty="0">
                <a:solidFill>
                  <a:srgbClr val="FFFF00"/>
                </a:solidFill>
                <a:latin typeface="Corbel" panose="020B0503020204020204" pitchFamily="34" charset="0"/>
              </a:rPr>
              <a:t>: </a:t>
            </a:r>
            <a:r>
              <a:rPr lang="en-US" sz="2000" dirty="0">
                <a:solidFill>
                  <a:schemeClr val="bg1"/>
                </a:solidFill>
                <a:latin typeface="Corbel" panose="020B0503020204020204" pitchFamily="34" charset="0"/>
              </a:rPr>
              <a:t>Unique Identifier for the rider</a:t>
            </a:r>
          </a:p>
          <a:p>
            <a:r>
              <a:rPr lang="en-US" sz="2000" dirty="0">
                <a:solidFill>
                  <a:schemeClr val="bg1"/>
                </a:solidFill>
                <a:latin typeface="Corbel" panose="020B0503020204020204" pitchFamily="34" charset="0"/>
              </a:rPr>
              <a:t>● </a:t>
            </a:r>
            <a:r>
              <a:rPr lang="en-US" sz="2000" dirty="0" err="1">
                <a:solidFill>
                  <a:srgbClr val="FFFF00"/>
                </a:solidFill>
                <a:latin typeface="Corbel" panose="020B0503020204020204" pitchFamily="34" charset="0"/>
              </a:rPr>
              <a:t>driver_uuid</a:t>
            </a:r>
            <a:r>
              <a:rPr lang="en-US" sz="2000" dirty="0">
                <a:solidFill>
                  <a:srgbClr val="FFFF00"/>
                </a:solidFill>
                <a:latin typeface="Corbel" panose="020B0503020204020204" pitchFamily="34" charset="0"/>
              </a:rPr>
              <a:t>: </a:t>
            </a:r>
            <a:r>
              <a:rPr lang="en-US" sz="2000" dirty="0">
                <a:solidFill>
                  <a:schemeClr val="bg1"/>
                </a:solidFill>
                <a:latin typeface="Corbel" panose="020B0503020204020204" pitchFamily="34" charset="0"/>
              </a:rPr>
              <a:t>Unique identifier for the driver</a:t>
            </a:r>
          </a:p>
          <a:p>
            <a:r>
              <a:rPr lang="en-US" sz="2000" dirty="0">
                <a:solidFill>
                  <a:schemeClr val="bg1"/>
                </a:solidFill>
                <a:latin typeface="Corbel" panose="020B0503020204020204" pitchFamily="34" charset="0"/>
              </a:rPr>
              <a:t>● </a:t>
            </a:r>
            <a:r>
              <a:rPr lang="en-US" sz="2000" dirty="0" err="1">
                <a:solidFill>
                  <a:srgbClr val="FFFF00"/>
                </a:solidFill>
                <a:latin typeface="Corbel" panose="020B0503020204020204" pitchFamily="34" charset="0"/>
              </a:rPr>
              <a:t>vehicle_uuid</a:t>
            </a:r>
            <a:r>
              <a:rPr lang="en-US" sz="2000" dirty="0">
                <a:solidFill>
                  <a:srgbClr val="FFFF00"/>
                </a:solidFill>
                <a:latin typeface="Corbel" panose="020B0503020204020204" pitchFamily="34" charset="0"/>
              </a:rPr>
              <a:t>: </a:t>
            </a:r>
            <a:r>
              <a:rPr lang="en-US" sz="2000" dirty="0">
                <a:solidFill>
                  <a:schemeClr val="bg1"/>
                </a:solidFill>
                <a:latin typeface="Corbel" panose="020B0503020204020204" pitchFamily="34" charset="0"/>
              </a:rPr>
              <a:t>Unique identifier for the vehicle</a:t>
            </a:r>
          </a:p>
          <a:p>
            <a:r>
              <a:rPr lang="en-US" sz="2000" dirty="0">
                <a:solidFill>
                  <a:schemeClr val="bg1"/>
                </a:solidFill>
                <a:latin typeface="Corbel" panose="020B0503020204020204" pitchFamily="34" charset="0"/>
              </a:rPr>
              <a:t>● </a:t>
            </a:r>
            <a:r>
              <a:rPr lang="en-US" sz="2000" dirty="0" err="1">
                <a:solidFill>
                  <a:srgbClr val="FFFF00"/>
                </a:solidFill>
                <a:latin typeface="Corbel" panose="020B0503020204020204" pitchFamily="34" charset="0"/>
              </a:rPr>
              <a:t>client_device</a:t>
            </a:r>
            <a:r>
              <a:rPr lang="en-US" sz="2000" dirty="0">
                <a:solidFill>
                  <a:srgbClr val="FFFF00"/>
                </a:solidFill>
                <a:latin typeface="Corbel" panose="020B0503020204020204" pitchFamily="34" charset="0"/>
              </a:rPr>
              <a:t>: </a:t>
            </a:r>
            <a:r>
              <a:rPr lang="en-US" sz="2000" dirty="0">
                <a:solidFill>
                  <a:schemeClr val="bg1"/>
                </a:solidFill>
                <a:latin typeface="Corbel" panose="020B0503020204020204" pitchFamily="34" charset="0"/>
              </a:rPr>
              <a:t>Type of client device</a:t>
            </a:r>
          </a:p>
          <a:p>
            <a:r>
              <a:rPr lang="en-US" sz="2000" dirty="0">
                <a:solidFill>
                  <a:schemeClr val="bg1"/>
                </a:solidFill>
                <a:latin typeface="Corbel" panose="020B0503020204020204" pitchFamily="34" charset="0"/>
              </a:rPr>
              <a:t>● </a:t>
            </a:r>
            <a:r>
              <a:rPr lang="en-US" sz="2000" dirty="0" err="1">
                <a:solidFill>
                  <a:srgbClr val="FFFF00"/>
                </a:solidFill>
                <a:latin typeface="Corbel" panose="020B0503020204020204" pitchFamily="34" charset="0"/>
              </a:rPr>
              <a:t>is_subs_trip</a:t>
            </a:r>
            <a:r>
              <a:rPr lang="en-US" sz="2000" dirty="0">
                <a:solidFill>
                  <a:srgbClr val="FFFF00"/>
                </a:solidFill>
                <a:latin typeface="Corbel" panose="020B0503020204020204" pitchFamily="34" charset="0"/>
              </a:rPr>
              <a:t>: </a:t>
            </a:r>
            <a:r>
              <a:rPr lang="en-US" sz="2000" dirty="0">
                <a:solidFill>
                  <a:schemeClr val="bg1"/>
                </a:solidFill>
                <a:latin typeface="Corbel" panose="020B0503020204020204" pitchFamily="34" charset="0"/>
              </a:rPr>
              <a:t>Boolean indicating whether the trip is taken on a subscription</a:t>
            </a:r>
          </a:p>
          <a:p>
            <a:r>
              <a:rPr lang="en-US" sz="2000" dirty="0">
                <a:solidFill>
                  <a:schemeClr val="bg1"/>
                </a:solidFill>
                <a:latin typeface="Corbel" panose="020B0503020204020204" pitchFamily="34" charset="0"/>
              </a:rPr>
              <a:t>● </a:t>
            </a:r>
            <a:r>
              <a:rPr lang="en-US" sz="2000" dirty="0" err="1">
                <a:solidFill>
                  <a:srgbClr val="FFFF00"/>
                </a:solidFill>
                <a:latin typeface="Corbel" panose="020B0503020204020204" pitchFamily="34" charset="0"/>
              </a:rPr>
              <a:t>request_type</a:t>
            </a:r>
            <a:r>
              <a:rPr lang="en-US" sz="2000" dirty="0">
                <a:solidFill>
                  <a:srgbClr val="FFFF00"/>
                </a:solidFill>
                <a:latin typeface="Corbel" panose="020B0503020204020204" pitchFamily="34" charset="0"/>
              </a:rPr>
              <a:t>: </a:t>
            </a:r>
            <a:r>
              <a:rPr lang="en-US" sz="2000" dirty="0">
                <a:solidFill>
                  <a:schemeClr val="bg1"/>
                </a:solidFill>
                <a:latin typeface="Corbel" panose="020B0503020204020204" pitchFamily="34" charset="0"/>
              </a:rPr>
              <a:t>Type of request (whether it is scheduled in advance or on the fly)</a:t>
            </a:r>
          </a:p>
          <a:p>
            <a:r>
              <a:rPr lang="en-US" sz="2000" dirty="0">
                <a:solidFill>
                  <a:schemeClr val="bg1"/>
                </a:solidFill>
                <a:latin typeface="Corbel" panose="020B0503020204020204" pitchFamily="34" charset="0"/>
              </a:rPr>
              <a:t>● </a:t>
            </a:r>
            <a:r>
              <a:rPr lang="en-US" sz="2000" dirty="0">
                <a:solidFill>
                  <a:srgbClr val="FFFF00"/>
                </a:solidFill>
                <a:latin typeface="Corbel" panose="020B0503020204020204" pitchFamily="34" charset="0"/>
              </a:rPr>
              <a:t>status: </a:t>
            </a:r>
            <a:r>
              <a:rPr lang="en-US" sz="2000" dirty="0">
                <a:solidFill>
                  <a:schemeClr val="bg1"/>
                </a:solidFill>
                <a:latin typeface="Corbel" panose="020B0503020204020204" pitchFamily="34" charset="0"/>
              </a:rPr>
              <a:t>Status of the trip (completed, canceled by rider, canceled by driver, etc.)</a:t>
            </a:r>
          </a:p>
          <a:p>
            <a:endParaRPr lang="en-US" sz="2000" dirty="0">
              <a:solidFill>
                <a:schemeClr val="bg1"/>
              </a:solidFill>
              <a:latin typeface="Corbel" panose="020B0503020204020204" pitchFamily="34" charset="0"/>
            </a:endParaRPr>
          </a:p>
          <a:p>
            <a:r>
              <a:rPr lang="en-US" sz="2000" dirty="0">
                <a:solidFill>
                  <a:schemeClr val="bg1"/>
                </a:solidFill>
                <a:latin typeface="Corbel" panose="020B0503020204020204" pitchFamily="34" charset="0"/>
              </a:rPr>
              <a:t>● </a:t>
            </a:r>
            <a:r>
              <a:rPr lang="en-US" sz="2000" dirty="0" err="1">
                <a:solidFill>
                  <a:srgbClr val="FFFF00"/>
                </a:solidFill>
                <a:latin typeface="Corbel" panose="020B0503020204020204" pitchFamily="34" charset="0"/>
              </a:rPr>
              <a:t>request_date_time</a:t>
            </a:r>
            <a:r>
              <a:rPr lang="en-US" sz="2000" dirty="0">
                <a:solidFill>
                  <a:srgbClr val="FFFF00"/>
                </a:solidFill>
                <a:latin typeface="Corbel" panose="020B0503020204020204" pitchFamily="34" charset="0"/>
              </a:rPr>
              <a:t>: </a:t>
            </a:r>
            <a:r>
              <a:rPr lang="en-US" sz="2000" dirty="0">
                <a:solidFill>
                  <a:schemeClr val="bg1"/>
                </a:solidFill>
                <a:latin typeface="Corbel" panose="020B0503020204020204" pitchFamily="34" charset="0"/>
              </a:rPr>
              <a:t>Date and time of the request in local time</a:t>
            </a:r>
          </a:p>
          <a:p>
            <a:r>
              <a:rPr lang="en-US" sz="2000" dirty="0">
                <a:solidFill>
                  <a:schemeClr val="bg1"/>
                </a:solidFill>
                <a:latin typeface="Corbel" panose="020B0503020204020204" pitchFamily="34" charset="0"/>
              </a:rPr>
              <a:t>● </a:t>
            </a:r>
            <a:r>
              <a:rPr lang="en-US" sz="2000" dirty="0" err="1">
                <a:solidFill>
                  <a:srgbClr val="FFFF00"/>
                </a:solidFill>
                <a:latin typeface="Corbel" panose="020B0503020204020204" pitchFamily="34" charset="0"/>
              </a:rPr>
              <a:t>begintrip_date_time:</a:t>
            </a:r>
            <a:r>
              <a:rPr lang="en-US" sz="2000" dirty="0" err="1">
                <a:solidFill>
                  <a:schemeClr val="bg1"/>
                </a:solidFill>
                <a:latin typeface="Corbel" panose="020B0503020204020204" pitchFamily="34" charset="0"/>
              </a:rPr>
              <a:t>Date</a:t>
            </a:r>
            <a:r>
              <a:rPr lang="en-US" sz="2000" dirty="0">
                <a:solidFill>
                  <a:schemeClr val="bg1"/>
                </a:solidFill>
                <a:latin typeface="Corbel" panose="020B0503020204020204" pitchFamily="34" charset="0"/>
              </a:rPr>
              <a:t> and time of the start of the trip in local time</a:t>
            </a:r>
          </a:p>
          <a:p>
            <a:r>
              <a:rPr lang="en-US" sz="2000" dirty="0">
                <a:solidFill>
                  <a:schemeClr val="bg1"/>
                </a:solidFill>
                <a:latin typeface="Corbel" panose="020B0503020204020204" pitchFamily="34" charset="0"/>
              </a:rPr>
              <a:t>● </a:t>
            </a:r>
            <a:r>
              <a:rPr lang="en-US" sz="2000" dirty="0" err="1">
                <a:solidFill>
                  <a:srgbClr val="FFFF00"/>
                </a:solidFill>
                <a:latin typeface="Corbel" panose="020B0503020204020204" pitchFamily="34" charset="0"/>
              </a:rPr>
              <a:t>dropoff_date_time</a:t>
            </a:r>
            <a:r>
              <a:rPr lang="en-US" sz="2000" dirty="0">
                <a:solidFill>
                  <a:srgbClr val="FFFF00"/>
                </a:solidFill>
                <a:latin typeface="Corbel" panose="020B0503020204020204" pitchFamily="34" charset="0"/>
              </a:rPr>
              <a:t>: </a:t>
            </a:r>
            <a:r>
              <a:rPr lang="en-US" sz="2000" dirty="0">
                <a:solidFill>
                  <a:schemeClr val="bg1"/>
                </a:solidFill>
                <a:latin typeface="Corbel" panose="020B0503020204020204" pitchFamily="34" charset="0"/>
              </a:rPr>
              <a:t>Date and time of the end of the trip in local time</a:t>
            </a:r>
          </a:p>
          <a:p>
            <a:r>
              <a:rPr lang="en-US" sz="2000" dirty="0">
                <a:solidFill>
                  <a:schemeClr val="bg1"/>
                </a:solidFill>
                <a:latin typeface="Corbel" panose="020B0503020204020204" pitchFamily="34" charset="0"/>
              </a:rPr>
              <a:t>● </a:t>
            </a:r>
            <a:r>
              <a:rPr lang="en-US" sz="2000" dirty="0" err="1">
                <a:solidFill>
                  <a:srgbClr val="FFFF00"/>
                </a:solidFill>
                <a:latin typeface="Corbel" panose="020B0503020204020204" pitchFamily="34" charset="0"/>
              </a:rPr>
              <a:t>trip_distance_miles</a:t>
            </a:r>
            <a:r>
              <a:rPr lang="en-US" sz="2000" dirty="0">
                <a:solidFill>
                  <a:srgbClr val="FFFF00"/>
                </a:solidFill>
                <a:latin typeface="Corbel" panose="020B0503020204020204" pitchFamily="34" charset="0"/>
              </a:rPr>
              <a:t>: </a:t>
            </a:r>
            <a:r>
              <a:rPr lang="en-US" sz="2000" dirty="0">
                <a:solidFill>
                  <a:schemeClr val="bg1"/>
                </a:solidFill>
                <a:latin typeface="Corbel" panose="020B0503020204020204" pitchFamily="34" charset="0"/>
              </a:rPr>
              <a:t>The distance of the trip in miles</a:t>
            </a:r>
          </a:p>
          <a:p>
            <a:r>
              <a:rPr lang="en-US" sz="2000" dirty="0">
                <a:solidFill>
                  <a:schemeClr val="bg1"/>
                </a:solidFill>
                <a:latin typeface="Corbel" panose="020B0503020204020204" pitchFamily="34" charset="0"/>
              </a:rPr>
              <a:t>● </a:t>
            </a:r>
            <a:r>
              <a:rPr lang="en-US" sz="2000" dirty="0" err="1">
                <a:solidFill>
                  <a:srgbClr val="FFFF00"/>
                </a:solidFill>
                <a:latin typeface="Corbel" panose="020B0503020204020204" pitchFamily="34" charset="0"/>
              </a:rPr>
              <a:t>payment_method</a:t>
            </a:r>
            <a:r>
              <a:rPr lang="en-US" sz="2000" dirty="0">
                <a:solidFill>
                  <a:srgbClr val="FFFF00"/>
                </a:solidFill>
                <a:latin typeface="Corbel" panose="020B0503020204020204" pitchFamily="34" charset="0"/>
              </a:rPr>
              <a:t>: </a:t>
            </a:r>
            <a:r>
              <a:rPr lang="en-US" sz="2000" dirty="0">
                <a:solidFill>
                  <a:schemeClr val="bg1"/>
                </a:solidFill>
                <a:latin typeface="Corbel" panose="020B0503020204020204" pitchFamily="34" charset="0"/>
              </a:rPr>
              <a:t>The method of payment for the trip (Cash, Mastercard, visa, etc.)</a:t>
            </a:r>
          </a:p>
          <a:p>
            <a:r>
              <a:rPr lang="en-US" sz="2000" dirty="0">
                <a:solidFill>
                  <a:schemeClr val="bg1"/>
                </a:solidFill>
                <a:latin typeface="Corbel" panose="020B0503020204020204" pitchFamily="34" charset="0"/>
              </a:rPr>
              <a:t>● </a:t>
            </a:r>
            <a:r>
              <a:rPr lang="en-US" sz="2000" dirty="0" err="1">
                <a:solidFill>
                  <a:srgbClr val="FFFF00"/>
                </a:solidFill>
                <a:latin typeface="Corbel" panose="020B0503020204020204" pitchFamily="34" charset="0"/>
              </a:rPr>
              <a:t>pickup_walking_distance</a:t>
            </a:r>
            <a:r>
              <a:rPr lang="en-US" sz="2000" dirty="0">
                <a:solidFill>
                  <a:srgbClr val="FFFF00"/>
                </a:solidFill>
                <a:latin typeface="Corbel" panose="020B0503020204020204" pitchFamily="34" charset="0"/>
              </a:rPr>
              <a:t>: </a:t>
            </a:r>
            <a:r>
              <a:rPr lang="en-US" sz="2000" dirty="0">
                <a:solidFill>
                  <a:schemeClr val="bg1"/>
                </a:solidFill>
                <a:latin typeface="Corbel" panose="020B0503020204020204" pitchFamily="34" charset="0"/>
              </a:rPr>
              <a:t>The distance the rider walked to the pickup point in meters</a:t>
            </a:r>
          </a:p>
          <a:p>
            <a:r>
              <a:rPr lang="en-US" sz="2000" dirty="0">
                <a:solidFill>
                  <a:schemeClr val="bg1"/>
                </a:solidFill>
                <a:latin typeface="Corbel" panose="020B0503020204020204" pitchFamily="34" charset="0"/>
              </a:rPr>
              <a:t>● </a:t>
            </a:r>
            <a:r>
              <a:rPr lang="en-US" sz="2000" dirty="0" err="1">
                <a:solidFill>
                  <a:srgbClr val="FFFF00"/>
                </a:solidFill>
                <a:latin typeface="Corbel" panose="020B0503020204020204" pitchFamily="34" charset="0"/>
              </a:rPr>
              <a:t>vehicle_capacity</a:t>
            </a:r>
            <a:r>
              <a:rPr lang="en-US" sz="2000" dirty="0">
                <a:solidFill>
                  <a:srgbClr val="FFFF00"/>
                </a:solidFill>
                <a:latin typeface="Corbel" panose="020B0503020204020204" pitchFamily="34" charset="0"/>
              </a:rPr>
              <a:t>: </a:t>
            </a:r>
            <a:r>
              <a:rPr lang="en-US" sz="2000" dirty="0">
                <a:solidFill>
                  <a:schemeClr val="bg1"/>
                </a:solidFill>
                <a:latin typeface="Corbel" panose="020B0503020204020204" pitchFamily="34" charset="0"/>
              </a:rPr>
              <a:t>The number of seats in the vehicle</a:t>
            </a:r>
          </a:p>
          <a:p>
            <a:r>
              <a:rPr lang="en-US" sz="2000" dirty="0">
                <a:solidFill>
                  <a:schemeClr val="bg1"/>
                </a:solidFill>
                <a:latin typeface="Corbel" panose="020B0503020204020204" pitchFamily="34" charset="0"/>
              </a:rPr>
              <a:t>● </a:t>
            </a:r>
            <a:r>
              <a:rPr lang="en-US" sz="2000" dirty="0" err="1">
                <a:solidFill>
                  <a:srgbClr val="FFFF00"/>
                </a:solidFill>
                <a:latin typeface="Corbel" panose="020B0503020204020204" pitchFamily="34" charset="0"/>
              </a:rPr>
              <a:t>trip_date</a:t>
            </a:r>
            <a:r>
              <a:rPr lang="en-US" sz="2000" dirty="0">
                <a:solidFill>
                  <a:srgbClr val="FFFF00"/>
                </a:solidFill>
                <a:latin typeface="Corbel" panose="020B0503020204020204" pitchFamily="34" charset="0"/>
              </a:rPr>
              <a:t>: </a:t>
            </a:r>
            <a:r>
              <a:rPr lang="en-US" sz="2000" dirty="0">
                <a:solidFill>
                  <a:schemeClr val="bg1"/>
                </a:solidFill>
                <a:latin typeface="Corbel" panose="020B0503020204020204" pitchFamily="34" charset="0"/>
              </a:rPr>
              <a:t>The date of the trip</a:t>
            </a:r>
          </a:p>
        </p:txBody>
      </p:sp>
      <p:pic>
        <p:nvPicPr>
          <p:cNvPr id="17" name="Picture 2" descr="Uber | Brands of the World™ | Download vector logos and logotypes">
            <a:extLst>
              <a:ext uri="{FF2B5EF4-FFF2-40B4-BE49-F238E27FC236}">
                <a16:creationId xmlns:a16="http://schemas.microsoft.com/office/drawing/2014/main" id="{9794E4E0-A038-0F96-219A-F15E589CA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2815" y="258692"/>
            <a:ext cx="1203384" cy="12033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3"/>
          <p:cNvSpPr txBox="1"/>
          <p:nvPr/>
        </p:nvSpPr>
        <p:spPr>
          <a:xfrm>
            <a:off x="369743" y="1896114"/>
            <a:ext cx="10619510" cy="5913094"/>
          </a:xfrm>
          <a:prstGeom prst="rect">
            <a:avLst/>
          </a:prstGeom>
        </p:spPr>
        <p:txBody>
          <a:bodyPr wrap="square" lIns="0" tIns="0" rIns="0" bIns="0" rtlCol="0" anchor="t">
            <a:spAutoFit/>
          </a:bodyPr>
          <a:lstStyle/>
          <a:p>
            <a:pPr marL="457200" indent="-457200">
              <a:lnSpc>
                <a:spcPts val="4160"/>
              </a:lnSpc>
              <a:buFont typeface="Wingdings" panose="05000000000000000000" pitchFamily="2" charset="2"/>
              <a:buChar char="Ø"/>
            </a:pPr>
            <a:r>
              <a:rPr lang="en-US" sz="3200" dirty="0">
                <a:solidFill>
                  <a:srgbClr val="AECEE4"/>
                </a:solidFill>
                <a:latin typeface="HK Grotesk Bold"/>
              </a:rPr>
              <a:t>Initially, the Dataset was viewed using MS Excel.</a:t>
            </a:r>
          </a:p>
          <a:p>
            <a:pPr>
              <a:lnSpc>
                <a:spcPts val="4160"/>
              </a:lnSpc>
            </a:pPr>
            <a:endParaRPr lang="en-US" sz="3200" dirty="0">
              <a:solidFill>
                <a:srgbClr val="AECEE4"/>
              </a:solidFill>
              <a:latin typeface="HK Grotesk Bold"/>
            </a:endParaRPr>
          </a:p>
          <a:p>
            <a:pPr marL="457200" indent="-457200">
              <a:lnSpc>
                <a:spcPts val="4160"/>
              </a:lnSpc>
              <a:buFont typeface="Wingdings" panose="05000000000000000000" pitchFamily="2" charset="2"/>
              <a:buChar char="Ø"/>
            </a:pPr>
            <a:r>
              <a:rPr lang="en-US" sz="3200" dirty="0">
                <a:solidFill>
                  <a:srgbClr val="AECEE4"/>
                </a:solidFill>
                <a:latin typeface="HK Grotesk Bold"/>
              </a:rPr>
              <a:t>It was then imported onto an RDBMS – MYSQL.</a:t>
            </a:r>
          </a:p>
          <a:p>
            <a:pPr>
              <a:lnSpc>
                <a:spcPts val="4160"/>
              </a:lnSpc>
            </a:pPr>
            <a:endParaRPr lang="en-US" sz="3200" dirty="0">
              <a:solidFill>
                <a:srgbClr val="AECEE4"/>
              </a:solidFill>
              <a:latin typeface="HK Grotesk Bold"/>
            </a:endParaRPr>
          </a:p>
          <a:p>
            <a:pPr marL="457200" indent="-457200">
              <a:lnSpc>
                <a:spcPts val="4160"/>
              </a:lnSpc>
              <a:buFont typeface="Wingdings" panose="05000000000000000000" pitchFamily="2" charset="2"/>
              <a:buChar char="Ø"/>
            </a:pPr>
            <a:r>
              <a:rPr lang="en-US" sz="3200" dirty="0">
                <a:solidFill>
                  <a:srgbClr val="AECEE4"/>
                </a:solidFill>
                <a:latin typeface="HK Grotesk Bold"/>
              </a:rPr>
              <a:t>It was found that the Dataset contained NULL or </a:t>
            </a:r>
          </a:p>
          <a:p>
            <a:pPr>
              <a:lnSpc>
                <a:spcPts val="4160"/>
              </a:lnSpc>
            </a:pPr>
            <a:r>
              <a:rPr lang="en-US" sz="3200" dirty="0">
                <a:solidFill>
                  <a:srgbClr val="AECEE4"/>
                </a:solidFill>
                <a:latin typeface="HK Grotesk Bold"/>
              </a:rPr>
              <a:t>     Missing values.</a:t>
            </a:r>
          </a:p>
          <a:p>
            <a:pPr>
              <a:lnSpc>
                <a:spcPts val="4160"/>
              </a:lnSpc>
            </a:pPr>
            <a:endParaRPr lang="en-US" sz="3200" dirty="0">
              <a:solidFill>
                <a:srgbClr val="AECEE4"/>
              </a:solidFill>
              <a:latin typeface="HK Grotesk Bold"/>
            </a:endParaRPr>
          </a:p>
          <a:p>
            <a:pPr marL="457200" indent="-457200">
              <a:lnSpc>
                <a:spcPts val="4160"/>
              </a:lnSpc>
              <a:buFont typeface="Wingdings" panose="05000000000000000000" pitchFamily="2" charset="2"/>
              <a:buChar char="Ø"/>
            </a:pPr>
            <a:r>
              <a:rPr lang="en-US" sz="3200" dirty="0">
                <a:solidFill>
                  <a:srgbClr val="AECEE4"/>
                </a:solidFill>
                <a:latin typeface="HK Grotesk Bold"/>
              </a:rPr>
              <a:t>The missing values were handled during the Analysis process using SQL Query and Python Code for every report.</a:t>
            </a:r>
          </a:p>
          <a:p>
            <a:pPr algn="ctr">
              <a:lnSpc>
                <a:spcPts val="4160"/>
              </a:lnSpc>
            </a:pPr>
            <a:endParaRPr lang="en-US" sz="3200" dirty="0">
              <a:solidFill>
                <a:srgbClr val="6CE5E8"/>
              </a:solidFill>
              <a:latin typeface="HK Grotesk Bold"/>
            </a:endParaRPr>
          </a:p>
        </p:txBody>
      </p:sp>
      <p:sp>
        <p:nvSpPr>
          <p:cNvPr id="11" name="AutoShape 11"/>
          <p:cNvSpPr/>
          <p:nvPr/>
        </p:nvSpPr>
        <p:spPr>
          <a:xfrm>
            <a:off x="234092" y="1181100"/>
            <a:ext cx="9109870" cy="0"/>
          </a:xfrm>
          <a:prstGeom prst="line">
            <a:avLst/>
          </a:prstGeom>
          <a:ln w="19050" cap="flat">
            <a:solidFill>
              <a:srgbClr val="FFFFFF"/>
            </a:solidFill>
            <a:prstDash val="solid"/>
            <a:headEnd type="none" w="sm" len="sm"/>
            <a:tailEnd type="none" w="sm" len="sm"/>
          </a:ln>
        </p:spPr>
      </p:sp>
      <p:sp>
        <p:nvSpPr>
          <p:cNvPr id="14" name="AutoShape 14"/>
          <p:cNvSpPr/>
          <p:nvPr/>
        </p:nvSpPr>
        <p:spPr>
          <a:xfrm>
            <a:off x="533400" y="8675848"/>
            <a:ext cx="9109870" cy="0"/>
          </a:xfrm>
          <a:prstGeom prst="line">
            <a:avLst/>
          </a:prstGeom>
          <a:ln w="25400" cap="flat">
            <a:solidFill>
              <a:srgbClr val="FFFFFF"/>
            </a:solidFill>
            <a:prstDash val="solid"/>
            <a:headEnd type="none" w="sm" len="sm"/>
            <a:tailEnd type="none" w="sm" len="sm"/>
          </a:ln>
        </p:spPr>
      </p:sp>
      <p:sp>
        <p:nvSpPr>
          <p:cNvPr id="15" name="TextBox 14">
            <a:extLst>
              <a:ext uri="{FF2B5EF4-FFF2-40B4-BE49-F238E27FC236}">
                <a16:creationId xmlns:a16="http://schemas.microsoft.com/office/drawing/2014/main" id="{EBF4DCF8-2E5B-1C85-5D45-549A3693A6FA}"/>
              </a:ext>
            </a:extLst>
          </p:cNvPr>
          <p:cNvSpPr txBox="1"/>
          <p:nvPr/>
        </p:nvSpPr>
        <p:spPr>
          <a:xfrm>
            <a:off x="228600" y="114300"/>
            <a:ext cx="6324600" cy="923330"/>
          </a:xfrm>
          <a:prstGeom prst="rect">
            <a:avLst/>
          </a:prstGeom>
          <a:noFill/>
        </p:spPr>
        <p:txBody>
          <a:bodyPr wrap="square" rtlCol="0">
            <a:spAutoFit/>
          </a:bodyPr>
          <a:lstStyle/>
          <a:p>
            <a:r>
              <a:rPr lang="en-US" sz="5400" dirty="0">
                <a:solidFill>
                  <a:schemeClr val="bg1"/>
                </a:solidFill>
              </a:rPr>
              <a:t>Data Cleansing</a:t>
            </a:r>
          </a:p>
        </p:txBody>
      </p:sp>
      <p:pic>
        <p:nvPicPr>
          <p:cNvPr id="10" name="Picture 9">
            <a:extLst>
              <a:ext uri="{FF2B5EF4-FFF2-40B4-BE49-F238E27FC236}">
                <a16:creationId xmlns:a16="http://schemas.microsoft.com/office/drawing/2014/main" id="{C75158E8-F9F1-A77F-B6C3-A5B823516C92}"/>
              </a:ext>
            </a:extLst>
          </p:cNvPr>
          <p:cNvPicPr>
            <a:picLocks noChangeAspect="1"/>
          </p:cNvPicPr>
          <p:nvPr/>
        </p:nvPicPr>
        <p:blipFill>
          <a:blip r:embed="rId2"/>
          <a:stretch>
            <a:fillRect/>
          </a:stretch>
        </p:blipFill>
        <p:spPr>
          <a:xfrm>
            <a:off x="11178030" y="3825825"/>
            <a:ext cx="2590800" cy="3070275"/>
          </a:xfrm>
          <a:prstGeom prst="rect">
            <a:avLst/>
          </a:prstGeom>
        </p:spPr>
      </p:pic>
      <p:pic>
        <p:nvPicPr>
          <p:cNvPr id="18" name="Picture 17">
            <a:extLst>
              <a:ext uri="{FF2B5EF4-FFF2-40B4-BE49-F238E27FC236}">
                <a16:creationId xmlns:a16="http://schemas.microsoft.com/office/drawing/2014/main" id="{D45BB230-B0F9-F1F7-ED0A-C00EA90A5BA7}"/>
              </a:ext>
            </a:extLst>
          </p:cNvPr>
          <p:cNvPicPr>
            <a:picLocks noChangeAspect="1"/>
          </p:cNvPicPr>
          <p:nvPr/>
        </p:nvPicPr>
        <p:blipFill>
          <a:blip r:embed="rId3"/>
          <a:stretch>
            <a:fillRect/>
          </a:stretch>
        </p:blipFill>
        <p:spPr>
          <a:xfrm>
            <a:off x="10381393" y="165097"/>
            <a:ext cx="5435586" cy="3506940"/>
          </a:xfrm>
          <a:prstGeom prst="rect">
            <a:avLst/>
          </a:prstGeom>
        </p:spPr>
      </p:pic>
      <p:pic>
        <p:nvPicPr>
          <p:cNvPr id="2050" name="Picture 2">
            <a:extLst>
              <a:ext uri="{FF2B5EF4-FFF2-40B4-BE49-F238E27FC236}">
                <a16:creationId xmlns:a16="http://schemas.microsoft.com/office/drawing/2014/main" id="{4FD01EDB-D9E1-041F-CEB4-AE32CE2749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02191" y="8912449"/>
            <a:ext cx="1150017" cy="12600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A07DA16F-BA18-D8BC-8F83-EE2000A0DD94}"/>
              </a:ext>
            </a:extLst>
          </p:cNvPr>
          <p:cNvPicPr>
            <a:picLocks noChangeAspect="1"/>
          </p:cNvPicPr>
          <p:nvPr/>
        </p:nvPicPr>
        <p:blipFill>
          <a:blip r:embed="rId5"/>
          <a:stretch>
            <a:fillRect/>
          </a:stretch>
        </p:blipFill>
        <p:spPr>
          <a:xfrm>
            <a:off x="13957607" y="3863897"/>
            <a:ext cx="4199318" cy="6258006"/>
          </a:xfrm>
          <a:prstGeom prst="rect">
            <a:avLst/>
          </a:prstGeom>
        </p:spPr>
      </p:pic>
      <p:pic>
        <p:nvPicPr>
          <p:cNvPr id="2054" name="Picture 6" descr="logo mysql PNG &amp; clipart images | Citypng">
            <a:extLst>
              <a:ext uri="{FF2B5EF4-FFF2-40B4-BE49-F238E27FC236}">
                <a16:creationId xmlns:a16="http://schemas.microsoft.com/office/drawing/2014/main" id="{A97885C2-2859-0E8D-AB38-9DCCE03B2CC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50800" y="8898081"/>
            <a:ext cx="2317513" cy="1202380"/>
          </a:xfrm>
          <a:prstGeom prst="rect">
            <a:avLst/>
          </a:prstGeom>
          <a:noFill/>
          <a:extLst>
            <a:ext uri="{909E8E84-426E-40DD-AFC4-6F175D3DCCD1}">
              <a14:hiddenFill xmlns:a14="http://schemas.microsoft.com/office/drawing/2010/main">
                <a:solidFill>
                  <a:srgbClr val="FFFFFF"/>
                </a:solidFill>
              </a14:hiddenFill>
            </a:ext>
          </a:extLst>
        </p:spPr>
      </p:pic>
      <p:sp>
        <p:nvSpPr>
          <p:cNvPr id="21" name="AutoShape 14" descr="Mysql Logo Vector SVG Icon - SVG Repo">
            <a:extLst>
              <a:ext uri="{FF2B5EF4-FFF2-40B4-BE49-F238E27FC236}">
                <a16:creationId xmlns:a16="http://schemas.microsoft.com/office/drawing/2014/main" id="{CC7DFEDA-8425-19A9-9B86-838CD9542EC5}"/>
              </a:ext>
            </a:extLst>
          </p:cNvPr>
          <p:cNvSpPr>
            <a:spLocks noChangeAspect="1" noChangeArrowheads="1"/>
          </p:cNvSpPr>
          <p:nvPr/>
        </p:nvSpPr>
        <p:spPr bwMode="auto">
          <a:xfrm>
            <a:off x="6858000" y="2857500"/>
            <a:ext cx="2438400" cy="2438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3" name="Picture 2" descr="Uber | Brands of the World™ | Download vector logos and logotypes">
            <a:extLst>
              <a:ext uri="{FF2B5EF4-FFF2-40B4-BE49-F238E27FC236}">
                <a16:creationId xmlns:a16="http://schemas.microsoft.com/office/drawing/2014/main" id="{C0169854-8386-C6C6-D4BA-21719DEC5D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15888" y="266700"/>
            <a:ext cx="1203384" cy="1203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773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0" y="29002"/>
            <a:ext cx="18288000" cy="1597144"/>
          </a:xfrm>
          <a:prstGeom prst="rect">
            <a:avLst/>
          </a:prstGeom>
          <a:solidFill>
            <a:srgbClr val="000000"/>
          </a:solidFill>
        </p:spPr>
      </p:sp>
      <p:grpSp>
        <p:nvGrpSpPr>
          <p:cNvPr id="20" name="Group 20"/>
          <p:cNvGrpSpPr/>
          <p:nvPr/>
        </p:nvGrpSpPr>
        <p:grpSpPr>
          <a:xfrm>
            <a:off x="548641" y="1919192"/>
            <a:ext cx="6590563" cy="3333800"/>
            <a:chOff x="-1320800" y="-1931536"/>
            <a:chExt cx="8787419" cy="4445066"/>
          </a:xfrm>
        </p:grpSpPr>
        <p:sp>
          <p:nvSpPr>
            <p:cNvPr id="21" name="TextBox 21"/>
            <p:cNvSpPr txBox="1"/>
            <p:nvPr/>
          </p:nvSpPr>
          <p:spPr>
            <a:xfrm>
              <a:off x="-1320800" y="2036561"/>
              <a:ext cx="5791201" cy="476969"/>
            </a:xfrm>
            <a:prstGeom prst="rect">
              <a:avLst/>
            </a:prstGeom>
          </p:spPr>
          <p:txBody>
            <a:bodyPr wrap="square" lIns="0" tIns="0" rIns="0" bIns="0" rtlCol="0" anchor="t">
              <a:spAutoFit/>
            </a:bodyPr>
            <a:lstStyle/>
            <a:p>
              <a:pPr>
                <a:lnSpc>
                  <a:spcPts val="2760"/>
                </a:lnSpc>
              </a:pPr>
              <a:r>
                <a:rPr lang="en-US" sz="2300" dirty="0">
                  <a:solidFill>
                    <a:srgbClr val="009490"/>
                  </a:solidFill>
                  <a:latin typeface="HK Grotesk Semi-Bold"/>
                </a:rPr>
                <a:t>The Visual:</a:t>
              </a:r>
            </a:p>
          </p:txBody>
        </p:sp>
        <p:sp>
          <p:nvSpPr>
            <p:cNvPr id="22" name="TextBox 22"/>
            <p:cNvSpPr txBox="1"/>
            <p:nvPr/>
          </p:nvSpPr>
          <p:spPr>
            <a:xfrm>
              <a:off x="-1320800" y="-1931536"/>
              <a:ext cx="8331202" cy="1301127"/>
            </a:xfrm>
            <a:prstGeom prst="rect">
              <a:avLst/>
            </a:prstGeom>
          </p:spPr>
          <p:txBody>
            <a:bodyPr wrap="square" lIns="0" tIns="0" rIns="0" bIns="0" rtlCol="0" anchor="t">
              <a:spAutoFit/>
            </a:bodyPr>
            <a:lstStyle/>
            <a:p>
              <a:pPr>
                <a:lnSpc>
                  <a:spcPts val="3840"/>
                </a:lnSpc>
              </a:pPr>
              <a:r>
                <a:rPr lang="en-US" sz="3200" dirty="0">
                  <a:solidFill>
                    <a:srgbClr val="009490"/>
                  </a:solidFill>
                  <a:latin typeface="HK Grotesk Bold"/>
                </a:rPr>
                <a:t>As per analysis, the Average </a:t>
              </a:r>
              <a:r>
                <a:rPr lang="en-US" sz="3200" dirty="0" err="1">
                  <a:solidFill>
                    <a:srgbClr val="009490"/>
                  </a:solidFill>
                  <a:latin typeface="HK Grotesk Bold"/>
                </a:rPr>
                <a:t>Tpr</a:t>
              </a:r>
              <a:r>
                <a:rPr lang="en-US" sz="3200" dirty="0">
                  <a:solidFill>
                    <a:srgbClr val="009490"/>
                  </a:solidFill>
                  <a:latin typeface="HK Grotesk Bold"/>
                </a:rPr>
                <a:t> Value was found to be 1.68.  </a:t>
              </a:r>
            </a:p>
          </p:txBody>
        </p:sp>
        <p:sp>
          <p:nvSpPr>
            <p:cNvPr id="23" name="TextBox 23"/>
            <p:cNvSpPr txBox="1"/>
            <p:nvPr/>
          </p:nvSpPr>
          <p:spPr>
            <a:xfrm>
              <a:off x="-1320800" y="-112190"/>
              <a:ext cx="8787419" cy="1564360"/>
            </a:xfrm>
            <a:prstGeom prst="rect">
              <a:avLst/>
            </a:prstGeom>
          </p:spPr>
          <p:txBody>
            <a:bodyPr wrap="square" lIns="0" tIns="0" rIns="0" bIns="0" rtlCol="0" anchor="t">
              <a:spAutoFit/>
            </a:bodyPr>
            <a:lstStyle/>
            <a:p>
              <a:pPr>
                <a:lnSpc>
                  <a:spcPts val="2340"/>
                </a:lnSpc>
              </a:pPr>
              <a:r>
                <a:rPr lang="en-US" b="0" i="0" dirty="0">
                  <a:solidFill>
                    <a:srgbClr val="374151"/>
                  </a:solidFill>
                  <a:effectLst/>
                  <a:latin typeface="Söhne"/>
                </a:rPr>
                <a:t>A </a:t>
              </a:r>
              <a:r>
                <a:rPr lang="en-US" b="0" i="0" dirty="0" err="1">
                  <a:solidFill>
                    <a:srgbClr val="374151"/>
                  </a:solidFill>
                  <a:effectLst/>
                  <a:latin typeface="Söhne"/>
                </a:rPr>
                <a:t>Tpr</a:t>
              </a:r>
              <a:r>
                <a:rPr lang="en-US" b="0" i="0" dirty="0">
                  <a:solidFill>
                    <a:srgbClr val="374151"/>
                  </a:solidFill>
                  <a:effectLst/>
                  <a:latin typeface="Söhne"/>
                </a:rPr>
                <a:t> value greater than 1 suggests that riders are using the Uber Bus service more than once. In this case, the average value of 1.68 indicates that, on average, riders are using the service for almost two trips.</a:t>
              </a:r>
              <a:endParaRPr lang="en-US" sz="1800" dirty="0">
                <a:solidFill>
                  <a:srgbClr val="000000"/>
                </a:solidFill>
                <a:latin typeface="HK Grotesk Medium"/>
              </a:endParaRPr>
            </a:p>
          </p:txBody>
        </p:sp>
      </p:grpSp>
      <p:sp>
        <p:nvSpPr>
          <p:cNvPr id="24" name="TextBox 24"/>
          <p:cNvSpPr txBox="1"/>
          <p:nvPr/>
        </p:nvSpPr>
        <p:spPr>
          <a:xfrm>
            <a:off x="284560" y="140192"/>
            <a:ext cx="17877218" cy="1057790"/>
          </a:xfrm>
          <a:prstGeom prst="rect">
            <a:avLst/>
          </a:prstGeom>
        </p:spPr>
        <p:txBody>
          <a:bodyPr wrap="square" lIns="0" tIns="0" rIns="0" bIns="0" rtlCol="0" anchor="t">
            <a:spAutoFit/>
          </a:bodyPr>
          <a:lstStyle/>
          <a:p>
            <a:pPr marL="0" lvl="0" indent="0" algn="l">
              <a:lnSpc>
                <a:spcPts val="8640"/>
              </a:lnSpc>
              <a:spcBef>
                <a:spcPct val="0"/>
              </a:spcBef>
            </a:pPr>
            <a:r>
              <a:rPr lang="en-US" sz="6000" dirty="0">
                <a:solidFill>
                  <a:srgbClr val="6CE5E8"/>
                </a:solidFill>
                <a:latin typeface="HK Grotesk Bold"/>
              </a:rPr>
              <a:t>Analysis &amp; Insights: </a:t>
            </a:r>
            <a:r>
              <a:rPr lang="en-US" sz="6000" dirty="0" err="1">
                <a:solidFill>
                  <a:srgbClr val="6CE5E8"/>
                </a:solidFill>
                <a:latin typeface="HK Grotesk Bold"/>
              </a:rPr>
              <a:t>TpR</a:t>
            </a:r>
            <a:r>
              <a:rPr lang="en-US" sz="6000" dirty="0">
                <a:solidFill>
                  <a:srgbClr val="6CE5E8"/>
                </a:solidFill>
                <a:latin typeface="HK Grotesk Bold"/>
              </a:rPr>
              <a:t> (Trips per Rider)</a:t>
            </a:r>
          </a:p>
        </p:txBody>
      </p:sp>
      <p:pic>
        <p:nvPicPr>
          <p:cNvPr id="26" name="Picture 25">
            <a:extLst>
              <a:ext uri="{FF2B5EF4-FFF2-40B4-BE49-F238E27FC236}">
                <a16:creationId xmlns:a16="http://schemas.microsoft.com/office/drawing/2014/main" id="{E61EC2C9-3A66-530E-946C-918056C23C65}"/>
              </a:ext>
            </a:extLst>
          </p:cNvPr>
          <p:cNvPicPr>
            <a:picLocks noChangeAspect="1"/>
          </p:cNvPicPr>
          <p:nvPr/>
        </p:nvPicPr>
        <p:blipFill>
          <a:blip r:embed="rId2"/>
          <a:stretch>
            <a:fillRect/>
          </a:stretch>
        </p:blipFill>
        <p:spPr>
          <a:xfrm>
            <a:off x="10744200" y="1707030"/>
            <a:ext cx="7286232" cy="5711506"/>
          </a:xfrm>
          <a:prstGeom prst="rect">
            <a:avLst/>
          </a:prstGeom>
        </p:spPr>
      </p:pic>
      <p:sp>
        <p:nvSpPr>
          <p:cNvPr id="27" name="TextBox 26">
            <a:extLst>
              <a:ext uri="{FF2B5EF4-FFF2-40B4-BE49-F238E27FC236}">
                <a16:creationId xmlns:a16="http://schemas.microsoft.com/office/drawing/2014/main" id="{98E2F3EF-5BB1-6386-9933-EE2DA8241176}"/>
              </a:ext>
            </a:extLst>
          </p:cNvPr>
          <p:cNvSpPr txBox="1"/>
          <p:nvPr/>
        </p:nvSpPr>
        <p:spPr>
          <a:xfrm>
            <a:off x="594360" y="5318760"/>
            <a:ext cx="6019801" cy="1200329"/>
          </a:xfrm>
          <a:prstGeom prst="rect">
            <a:avLst/>
          </a:prstGeom>
          <a:noFill/>
        </p:spPr>
        <p:txBody>
          <a:bodyPr wrap="square" rtlCol="0">
            <a:spAutoFit/>
          </a:bodyPr>
          <a:lstStyle/>
          <a:p>
            <a:r>
              <a:rPr lang="en-US" dirty="0"/>
              <a:t>The </a:t>
            </a:r>
            <a:r>
              <a:rPr lang="en-US" b="0" i="0" dirty="0">
                <a:solidFill>
                  <a:srgbClr val="374151"/>
                </a:solidFill>
                <a:effectLst/>
                <a:latin typeface="Söhne"/>
              </a:rPr>
              <a:t>graph shows that nearly 40% of customers are falling within the </a:t>
            </a:r>
            <a:r>
              <a:rPr lang="en-US" b="0" i="0" dirty="0" err="1">
                <a:solidFill>
                  <a:srgbClr val="374151"/>
                </a:solidFill>
                <a:effectLst/>
                <a:latin typeface="Söhne"/>
              </a:rPr>
              <a:t>Tpr</a:t>
            </a:r>
            <a:r>
              <a:rPr lang="en-US" b="0" i="0" dirty="0">
                <a:solidFill>
                  <a:srgbClr val="374151"/>
                </a:solidFill>
                <a:effectLst/>
                <a:latin typeface="Söhne"/>
              </a:rPr>
              <a:t> range of 0.5 to 1.0 for Uber Bus Trips, this information provides further insights into the distribution of rider behavior and usage patterns.</a:t>
            </a:r>
          </a:p>
        </p:txBody>
      </p:sp>
      <p:sp>
        <p:nvSpPr>
          <p:cNvPr id="28" name="TextBox 21">
            <a:extLst>
              <a:ext uri="{FF2B5EF4-FFF2-40B4-BE49-F238E27FC236}">
                <a16:creationId xmlns:a16="http://schemas.microsoft.com/office/drawing/2014/main" id="{4FAC02D7-B63D-1641-DFBC-7482A3EE6785}"/>
              </a:ext>
            </a:extLst>
          </p:cNvPr>
          <p:cNvSpPr txBox="1"/>
          <p:nvPr/>
        </p:nvSpPr>
        <p:spPr>
          <a:xfrm>
            <a:off x="594360" y="6837202"/>
            <a:ext cx="4343400" cy="357727"/>
          </a:xfrm>
          <a:prstGeom prst="rect">
            <a:avLst/>
          </a:prstGeom>
        </p:spPr>
        <p:txBody>
          <a:bodyPr wrap="square" lIns="0" tIns="0" rIns="0" bIns="0" rtlCol="0" anchor="t">
            <a:spAutoFit/>
          </a:bodyPr>
          <a:lstStyle/>
          <a:p>
            <a:pPr>
              <a:lnSpc>
                <a:spcPts val="2760"/>
              </a:lnSpc>
            </a:pPr>
            <a:r>
              <a:rPr lang="en-US" sz="2300" dirty="0">
                <a:solidFill>
                  <a:srgbClr val="009490"/>
                </a:solidFill>
                <a:latin typeface="HK Grotesk Semi-Bold"/>
              </a:rPr>
              <a:t>Insights:</a:t>
            </a:r>
          </a:p>
        </p:txBody>
      </p:sp>
      <p:sp>
        <p:nvSpPr>
          <p:cNvPr id="29" name="TextBox 28">
            <a:extLst>
              <a:ext uri="{FF2B5EF4-FFF2-40B4-BE49-F238E27FC236}">
                <a16:creationId xmlns:a16="http://schemas.microsoft.com/office/drawing/2014/main" id="{DD7A7914-7F63-5DD3-4CE9-382FD55C1934}"/>
              </a:ext>
            </a:extLst>
          </p:cNvPr>
          <p:cNvSpPr txBox="1"/>
          <p:nvPr/>
        </p:nvSpPr>
        <p:spPr>
          <a:xfrm>
            <a:off x="365761" y="7395676"/>
            <a:ext cx="12496800" cy="2862322"/>
          </a:xfrm>
          <a:prstGeom prst="rect">
            <a:avLst/>
          </a:prstGeom>
          <a:noFill/>
        </p:spPr>
        <p:txBody>
          <a:bodyPr wrap="square" rtlCol="0">
            <a:spAutoFit/>
          </a:bodyPr>
          <a:lstStyle/>
          <a:p>
            <a:pPr marL="285750" indent="-285750" algn="l">
              <a:buFont typeface="Arial" panose="020B0604020202020204" pitchFamily="34" charset="0"/>
              <a:buChar char="•"/>
            </a:pPr>
            <a:r>
              <a:rPr lang="en-US" b="1" i="0" dirty="0">
                <a:solidFill>
                  <a:srgbClr val="374151"/>
                </a:solidFill>
                <a:effectLst/>
                <a:latin typeface="Söhne"/>
              </a:rPr>
              <a:t>Occasional Use</a:t>
            </a:r>
            <a:r>
              <a:rPr lang="en-US" b="0" i="0" dirty="0">
                <a:solidFill>
                  <a:srgbClr val="374151"/>
                </a:solidFill>
                <a:effectLst/>
                <a:latin typeface="Söhne"/>
              </a:rPr>
              <a:t>: A significant proportion of customers (around 40%) use Uber Bus for single trips, showing occasional or exploratory usage.</a:t>
            </a:r>
          </a:p>
          <a:p>
            <a:pPr marL="285750" indent="-285750" algn="l">
              <a:buFont typeface="Arial" panose="020B0604020202020204" pitchFamily="34" charset="0"/>
              <a:buChar char="•"/>
            </a:pPr>
            <a:r>
              <a:rPr lang="en-US" b="1" i="0" dirty="0">
                <a:solidFill>
                  <a:srgbClr val="374151"/>
                </a:solidFill>
                <a:effectLst/>
                <a:latin typeface="Söhne"/>
              </a:rPr>
              <a:t>Upselling Opportunity</a:t>
            </a:r>
            <a:r>
              <a:rPr lang="en-US" b="0" i="0" dirty="0">
                <a:solidFill>
                  <a:srgbClr val="374151"/>
                </a:solidFill>
                <a:effectLst/>
                <a:latin typeface="Söhne"/>
              </a:rPr>
              <a:t>: Targeting promotions or incentives could convert occasional riders into more frequent users, boosting </a:t>
            </a:r>
            <a:r>
              <a:rPr lang="en-US" b="0" i="0" dirty="0" err="1">
                <a:solidFill>
                  <a:srgbClr val="374151"/>
                </a:solidFill>
                <a:effectLst/>
                <a:latin typeface="Söhne"/>
              </a:rPr>
              <a:t>Tpr</a:t>
            </a:r>
            <a:r>
              <a:rPr lang="en-US" b="0" i="0" dirty="0">
                <a:solidFill>
                  <a:srgbClr val="374151"/>
                </a:solidFill>
                <a:effectLst/>
                <a:latin typeface="Söhne"/>
              </a:rPr>
              <a:t> values.</a:t>
            </a:r>
          </a:p>
          <a:p>
            <a:pPr marL="285750" indent="-285750" algn="l">
              <a:buFont typeface="Arial" panose="020B0604020202020204" pitchFamily="34" charset="0"/>
              <a:buChar char="•"/>
            </a:pPr>
            <a:r>
              <a:rPr lang="en-US" b="1" i="0" dirty="0">
                <a:solidFill>
                  <a:srgbClr val="374151"/>
                </a:solidFill>
                <a:effectLst/>
                <a:latin typeface="Söhne"/>
              </a:rPr>
              <a:t>Segmentation Insights</a:t>
            </a:r>
            <a:r>
              <a:rPr lang="en-US" b="0" i="0" dirty="0">
                <a:solidFill>
                  <a:srgbClr val="374151"/>
                </a:solidFill>
                <a:effectLst/>
                <a:latin typeface="Söhne"/>
              </a:rPr>
              <a:t>: Analysis of </a:t>
            </a:r>
            <a:r>
              <a:rPr lang="en-US" b="0" i="0" dirty="0" err="1">
                <a:solidFill>
                  <a:srgbClr val="374151"/>
                </a:solidFill>
                <a:effectLst/>
                <a:latin typeface="Söhne"/>
              </a:rPr>
              <a:t>Tpr</a:t>
            </a:r>
            <a:r>
              <a:rPr lang="en-US" b="0" i="0" dirty="0">
                <a:solidFill>
                  <a:srgbClr val="374151"/>
                </a:solidFill>
                <a:effectLst/>
                <a:latin typeface="Söhne"/>
              </a:rPr>
              <a:t> distribution helps identify rider characteristics and preferences for tailored marketing strategies.</a:t>
            </a:r>
          </a:p>
          <a:p>
            <a:pPr marL="285750" indent="-285750" algn="l">
              <a:buFont typeface="Arial" panose="020B0604020202020204" pitchFamily="34" charset="0"/>
              <a:buChar char="•"/>
            </a:pPr>
            <a:r>
              <a:rPr lang="en-US" b="1" i="0" dirty="0">
                <a:solidFill>
                  <a:srgbClr val="374151"/>
                </a:solidFill>
                <a:effectLst/>
                <a:latin typeface="Söhne"/>
              </a:rPr>
              <a:t>Addressing Barriers</a:t>
            </a:r>
            <a:r>
              <a:rPr lang="en-US" b="0" i="0" dirty="0">
                <a:solidFill>
                  <a:srgbClr val="374151"/>
                </a:solidFill>
                <a:effectLst/>
                <a:latin typeface="Söhne"/>
              </a:rPr>
              <a:t>: Understanding why occasional riders use the service infrequently can guide improvements for better retention.</a:t>
            </a:r>
          </a:p>
          <a:p>
            <a:pPr marL="285750" indent="-285750" algn="l">
              <a:buFont typeface="Arial" panose="020B0604020202020204" pitchFamily="34" charset="0"/>
              <a:buChar char="•"/>
            </a:pPr>
            <a:r>
              <a:rPr lang="en-US" b="1" i="0" dirty="0">
                <a:solidFill>
                  <a:srgbClr val="374151"/>
                </a:solidFill>
                <a:effectLst/>
                <a:latin typeface="Söhne"/>
              </a:rPr>
              <a:t>Customization Potential</a:t>
            </a:r>
            <a:r>
              <a:rPr lang="en-US" b="0" i="0" dirty="0">
                <a:solidFill>
                  <a:srgbClr val="374151"/>
                </a:solidFill>
                <a:effectLst/>
                <a:latin typeface="Söhne"/>
              </a:rPr>
              <a:t>: Introducing options like flexible pricing or single-ride passes could accommodate varied rider needs.</a:t>
            </a:r>
          </a:p>
          <a:p>
            <a:endParaRPr lang="en-US" dirty="0"/>
          </a:p>
        </p:txBody>
      </p:sp>
      <p:pic>
        <p:nvPicPr>
          <p:cNvPr id="30" name="Picture 2" descr="Uber | Brands of the World™ | Download vector logos and logotypes">
            <a:extLst>
              <a:ext uri="{FF2B5EF4-FFF2-40B4-BE49-F238E27FC236}">
                <a16:creationId xmlns:a16="http://schemas.microsoft.com/office/drawing/2014/main" id="{B7FA84C0-3E8A-C8DB-A26F-CB89CBEDA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5888" y="266700"/>
            <a:ext cx="1203384" cy="12033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0" y="5037"/>
            <a:ext cx="18288000" cy="1449794"/>
          </a:xfrm>
          <a:prstGeom prst="rect">
            <a:avLst/>
          </a:prstGeom>
          <a:solidFill>
            <a:srgbClr val="000000"/>
          </a:solidFill>
        </p:spPr>
      </p:sp>
      <p:grpSp>
        <p:nvGrpSpPr>
          <p:cNvPr id="20" name="Group 20"/>
          <p:cNvGrpSpPr/>
          <p:nvPr/>
        </p:nvGrpSpPr>
        <p:grpSpPr>
          <a:xfrm>
            <a:off x="563880" y="1672005"/>
            <a:ext cx="6590563" cy="3543295"/>
            <a:chOff x="-1320800" y="-2199875"/>
            <a:chExt cx="8787419" cy="4724393"/>
          </a:xfrm>
        </p:grpSpPr>
        <p:sp>
          <p:nvSpPr>
            <p:cNvPr id="21" name="TextBox 21"/>
            <p:cNvSpPr txBox="1"/>
            <p:nvPr/>
          </p:nvSpPr>
          <p:spPr>
            <a:xfrm>
              <a:off x="-1320800" y="2047549"/>
              <a:ext cx="5791201" cy="476969"/>
            </a:xfrm>
            <a:prstGeom prst="rect">
              <a:avLst/>
            </a:prstGeom>
          </p:spPr>
          <p:txBody>
            <a:bodyPr wrap="square" lIns="0" tIns="0" rIns="0" bIns="0" rtlCol="0" anchor="t">
              <a:spAutoFit/>
            </a:bodyPr>
            <a:lstStyle/>
            <a:p>
              <a:pPr>
                <a:lnSpc>
                  <a:spcPts val="2760"/>
                </a:lnSpc>
              </a:pPr>
              <a:r>
                <a:rPr lang="en-US" sz="2300" dirty="0">
                  <a:solidFill>
                    <a:srgbClr val="009490"/>
                  </a:solidFill>
                  <a:latin typeface="HK Grotesk Semi-Bold"/>
                </a:rPr>
                <a:t>The Visual:</a:t>
              </a:r>
            </a:p>
          </p:txBody>
        </p:sp>
        <p:sp>
          <p:nvSpPr>
            <p:cNvPr id="22" name="TextBox 22"/>
            <p:cNvSpPr txBox="1"/>
            <p:nvPr/>
          </p:nvSpPr>
          <p:spPr>
            <a:xfrm>
              <a:off x="-1320800" y="-2199875"/>
              <a:ext cx="8331202" cy="1301127"/>
            </a:xfrm>
            <a:prstGeom prst="rect">
              <a:avLst/>
            </a:prstGeom>
          </p:spPr>
          <p:txBody>
            <a:bodyPr wrap="square" lIns="0" tIns="0" rIns="0" bIns="0" rtlCol="0" anchor="t">
              <a:spAutoFit/>
            </a:bodyPr>
            <a:lstStyle/>
            <a:p>
              <a:pPr>
                <a:lnSpc>
                  <a:spcPts val="3840"/>
                </a:lnSpc>
              </a:pPr>
              <a:r>
                <a:rPr lang="en-US" sz="3200" dirty="0">
                  <a:solidFill>
                    <a:srgbClr val="009490"/>
                  </a:solidFill>
                  <a:latin typeface="HK Grotesk Bold"/>
                </a:rPr>
                <a:t>As per analysis, the Average </a:t>
              </a:r>
              <a:r>
                <a:rPr lang="en-US" sz="3200" dirty="0" err="1">
                  <a:solidFill>
                    <a:srgbClr val="009490"/>
                  </a:solidFill>
                  <a:latin typeface="HK Grotesk Bold"/>
                </a:rPr>
                <a:t>Tpr</a:t>
              </a:r>
              <a:r>
                <a:rPr lang="en-US" sz="3200" dirty="0">
                  <a:solidFill>
                    <a:srgbClr val="009490"/>
                  </a:solidFill>
                  <a:latin typeface="HK Grotesk Bold"/>
                </a:rPr>
                <a:t> Value was found to be 1.99.  </a:t>
              </a:r>
            </a:p>
          </p:txBody>
        </p:sp>
        <p:sp>
          <p:nvSpPr>
            <p:cNvPr id="23" name="TextBox 23"/>
            <p:cNvSpPr txBox="1"/>
            <p:nvPr/>
          </p:nvSpPr>
          <p:spPr>
            <a:xfrm>
              <a:off x="-1320800" y="-418474"/>
              <a:ext cx="8787419" cy="1957629"/>
            </a:xfrm>
            <a:prstGeom prst="rect">
              <a:avLst/>
            </a:prstGeom>
          </p:spPr>
          <p:txBody>
            <a:bodyPr wrap="square" lIns="0" tIns="0" rIns="0" bIns="0" rtlCol="0" anchor="t">
              <a:spAutoFit/>
            </a:bodyPr>
            <a:lstStyle/>
            <a:p>
              <a:pPr>
                <a:lnSpc>
                  <a:spcPts val="2340"/>
                </a:lnSpc>
              </a:pPr>
              <a:r>
                <a:rPr lang="en-US" b="0" i="0" dirty="0">
                  <a:solidFill>
                    <a:srgbClr val="374151"/>
                  </a:solidFill>
                  <a:effectLst/>
                  <a:latin typeface="Söhne"/>
                </a:rPr>
                <a:t>The </a:t>
              </a:r>
              <a:r>
                <a:rPr lang="en-US" b="0" i="0" dirty="0" err="1">
                  <a:solidFill>
                    <a:srgbClr val="374151"/>
                  </a:solidFill>
                  <a:effectLst/>
                  <a:latin typeface="Söhne"/>
                </a:rPr>
                <a:t>Tpr</a:t>
              </a:r>
              <a:r>
                <a:rPr lang="en-US" b="0" i="0" dirty="0">
                  <a:solidFill>
                    <a:srgbClr val="374151"/>
                  </a:solidFill>
                  <a:effectLst/>
                  <a:latin typeface="Söhne"/>
                </a:rPr>
                <a:t> (Trips per Rider) value of 1.99 for subscription trips indicates that, on average, riders who are subscribed to a service took approximately 1.99 </a:t>
              </a:r>
              <a:r>
                <a:rPr lang="en-US" b="0" i="0" dirty="0" err="1">
                  <a:solidFill>
                    <a:srgbClr val="374151"/>
                  </a:solidFill>
                  <a:effectLst/>
                  <a:latin typeface="Söhne"/>
                </a:rPr>
                <a:t>i.e</a:t>
              </a:r>
              <a:r>
                <a:rPr lang="en-US" b="0" i="0" dirty="0">
                  <a:solidFill>
                    <a:srgbClr val="374151"/>
                  </a:solidFill>
                  <a:effectLst/>
                  <a:latin typeface="Söhne"/>
                </a:rPr>
                <a:t> 2 trips during the analyzed period. The changes in the bucket ranges provide valuable insights into rider behavior and usage patterns.</a:t>
              </a:r>
              <a:endParaRPr lang="en-US" sz="1800" dirty="0">
                <a:solidFill>
                  <a:srgbClr val="000000"/>
                </a:solidFill>
                <a:latin typeface="HK Grotesk Medium"/>
              </a:endParaRPr>
            </a:p>
          </p:txBody>
        </p:sp>
      </p:grpSp>
      <p:sp>
        <p:nvSpPr>
          <p:cNvPr id="24" name="TextBox 24"/>
          <p:cNvSpPr txBox="1"/>
          <p:nvPr/>
        </p:nvSpPr>
        <p:spPr>
          <a:xfrm>
            <a:off x="152400" y="-32277"/>
            <a:ext cx="18135600" cy="1057790"/>
          </a:xfrm>
          <a:prstGeom prst="rect">
            <a:avLst/>
          </a:prstGeom>
        </p:spPr>
        <p:txBody>
          <a:bodyPr wrap="square" lIns="0" tIns="0" rIns="0" bIns="0" rtlCol="0" anchor="t">
            <a:spAutoFit/>
          </a:bodyPr>
          <a:lstStyle/>
          <a:p>
            <a:pPr marL="0" lvl="0" indent="0" algn="l">
              <a:lnSpc>
                <a:spcPts val="8640"/>
              </a:lnSpc>
              <a:spcBef>
                <a:spcPct val="0"/>
              </a:spcBef>
            </a:pPr>
            <a:r>
              <a:rPr lang="en-US" sz="6000" dirty="0">
                <a:solidFill>
                  <a:srgbClr val="6CE5E8"/>
                </a:solidFill>
                <a:latin typeface="HK Grotesk Bold"/>
              </a:rPr>
              <a:t>Analysis &amp; Insights: </a:t>
            </a:r>
            <a:r>
              <a:rPr lang="en-US" sz="6000" dirty="0" err="1">
                <a:solidFill>
                  <a:srgbClr val="6CE5E8"/>
                </a:solidFill>
                <a:latin typeface="HK Grotesk Bold"/>
              </a:rPr>
              <a:t>TpR</a:t>
            </a:r>
            <a:r>
              <a:rPr lang="en-US" sz="6000" dirty="0">
                <a:solidFill>
                  <a:srgbClr val="6CE5E8"/>
                </a:solidFill>
                <a:latin typeface="HK Grotesk Bold"/>
              </a:rPr>
              <a:t> (Trips per Rider)</a:t>
            </a:r>
          </a:p>
        </p:txBody>
      </p:sp>
      <p:sp>
        <p:nvSpPr>
          <p:cNvPr id="27" name="TextBox 26">
            <a:extLst>
              <a:ext uri="{FF2B5EF4-FFF2-40B4-BE49-F238E27FC236}">
                <a16:creationId xmlns:a16="http://schemas.microsoft.com/office/drawing/2014/main" id="{98E2F3EF-5BB1-6386-9933-EE2DA8241176}"/>
              </a:ext>
            </a:extLst>
          </p:cNvPr>
          <p:cNvSpPr txBox="1"/>
          <p:nvPr/>
        </p:nvSpPr>
        <p:spPr>
          <a:xfrm>
            <a:off x="579120" y="5231671"/>
            <a:ext cx="6019801" cy="1477328"/>
          </a:xfrm>
          <a:prstGeom prst="rect">
            <a:avLst/>
          </a:prstGeom>
          <a:noFill/>
        </p:spPr>
        <p:txBody>
          <a:bodyPr wrap="square" rtlCol="0">
            <a:spAutoFit/>
          </a:bodyPr>
          <a:lstStyle/>
          <a:p>
            <a:r>
              <a:rPr lang="en-US" b="0" i="0" dirty="0">
                <a:solidFill>
                  <a:srgbClr val="374151"/>
                </a:solidFill>
                <a:effectLst/>
                <a:latin typeface="Söhne"/>
              </a:rPr>
              <a:t>The distribution of riders reveals a notable discrepancy, with a larger proportion gravitating towards the 0.5-1 </a:t>
            </a:r>
            <a:r>
              <a:rPr lang="en-US" b="0" i="0" dirty="0" err="1">
                <a:solidFill>
                  <a:srgbClr val="374151"/>
                </a:solidFill>
                <a:effectLst/>
                <a:latin typeface="Söhne"/>
              </a:rPr>
              <a:t>Tpr</a:t>
            </a:r>
            <a:r>
              <a:rPr lang="en-US" b="0" i="0" dirty="0">
                <a:solidFill>
                  <a:srgbClr val="374151"/>
                </a:solidFill>
                <a:effectLst/>
                <a:latin typeface="Söhne"/>
              </a:rPr>
              <a:t> bucket range—indicating intermittent use—while a smaller segment falls within the 2.5-3 range, suggesting a group of more engaged riders who use the service more frequently.</a:t>
            </a:r>
          </a:p>
        </p:txBody>
      </p:sp>
      <p:sp>
        <p:nvSpPr>
          <p:cNvPr id="28" name="TextBox 21">
            <a:extLst>
              <a:ext uri="{FF2B5EF4-FFF2-40B4-BE49-F238E27FC236}">
                <a16:creationId xmlns:a16="http://schemas.microsoft.com/office/drawing/2014/main" id="{4FAC02D7-B63D-1641-DFBC-7482A3EE6785}"/>
              </a:ext>
            </a:extLst>
          </p:cNvPr>
          <p:cNvSpPr txBox="1"/>
          <p:nvPr/>
        </p:nvSpPr>
        <p:spPr>
          <a:xfrm>
            <a:off x="594360" y="6837202"/>
            <a:ext cx="4343400" cy="357727"/>
          </a:xfrm>
          <a:prstGeom prst="rect">
            <a:avLst/>
          </a:prstGeom>
        </p:spPr>
        <p:txBody>
          <a:bodyPr wrap="square" lIns="0" tIns="0" rIns="0" bIns="0" rtlCol="0" anchor="t">
            <a:spAutoFit/>
          </a:bodyPr>
          <a:lstStyle/>
          <a:p>
            <a:pPr>
              <a:lnSpc>
                <a:spcPts val="2760"/>
              </a:lnSpc>
            </a:pPr>
            <a:r>
              <a:rPr lang="en-US" sz="2300" dirty="0">
                <a:solidFill>
                  <a:srgbClr val="009490"/>
                </a:solidFill>
                <a:latin typeface="HK Grotesk Semi-Bold"/>
              </a:rPr>
              <a:t>Insights:</a:t>
            </a:r>
          </a:p>
        </p:txBody>
      </p:sp>
      <p:sp>
        <p:nvSpPr>
          <p:cNvPr id="29" name="TextBox 28">
            <a:extLst>
              <a:ext uri="{FF2B5EF4-FFF2-40B4-BE49-F238E27FC236}">
                <a16:creationId xmlns:a16="http://schemas.microsoft.com/office/drawing/2014/main" id="{DD7A7914-7F63-5DD3-4CE9-382FD55C1934}"/>
              </a:ext>
            </a:extLst>
          </p:cNvPr>
          <p:cNvSpPr txBox="1"/>
          <p:nvPr/>
        </p:nvSpPr>
        <p:spPr>
          <a:xfrm>
            <a:off x="365761" y="7395676"/>
            <a:ext cx="12496800" cy="1754326"/>
          </a:xfrm>
          <a:prstGeom prst="rect">
            <a:avLst/>
          </a:prstGeom>
          <a:noFill/>
        </p:spPr>
        <p:txBody>
          <a:bodyPr wrap="square" rtlCol="0">
            <a:spAutoFit/>
          </a:bodyPr>
          <a:lstStyle/>
          <a:p>
            <a:pPr marL="285750" indent="-285750" algn="l">
              <a:buFont typeface="Arial" panose="020B0604020202020204" pitchFamily="34" charset="0"/>
              <a:buChar char="•"/>
            </a:pPr>
            <a:r>
              <a:rPr lang="en-US" b="1" i="0" dirty="0">
                <a:solidFill>
                  <a:srgbClr val="374151"/>
                </a:solidFill>
                <a:effectLst/>
                <a:latin typeface="Söhne"/>
              </a:rPr>
              <a:t>Higher Engagement</a:t>
            </a:r>
            <a:r>
              <a:rPr lang="en-US" b="0" i="0" dirty="0">
                <a:solidFill>
                  <a:srgbClr val="374151"/>
                </a:solidFill>
                <a:effectLst/>
                <a:latin typeface="Söhne"/>
              </a:rPr>
              <a:t>: </a:t>
            </a:r>
            <a:r>
              <a:rPr lang="en-US" b="0" i="0" dirty="0" err="1">
                <a:solidFill>
                  <a:srgbClr val="374151"/>
                </a:solidFill>
                <a:effectLst/>
                <a:latin typeface="Söhne"/>
              </a:rPr>
              <a:t>Tpr</a:t>
            </a:r>
            <a:r>
              <a:rPr lang="en-US" b="0" i="0" dirty="0">
                <a:solidFill>
                  <a:srgbClr val="374151"/>
                </a:solidFill>
                <a:effectLst/>
                <a:latin typeface="Söhne"/>
              </a:rPr>
              <a:t> of 1.99 for subscriptions indicates increased rider involvement.</a:t>
            </a:r>
          </a:p>
          <a:p>
            <a:pPr marL="285750" indent="-285750" algn="l">
              <a:buFont typeface="Arial" panose="020B0604020202020204" pitchFamily="34" charset="0"/>
              <a:buChar char="•"/>
            </a:pPr>
            <a:r>
              <a:rPr lang="en-US" b="1" i="0" dirty="0">
                <a:solidFill>
                  <a:srgbClr val="374151"/>
                </a:solidFill>
                <a:effectLst/>
                <a:latin typeface="Söhne"/>
              </a:rPr>
              <a:t>Incentivized Usage</a:t>
            </a:r>
            <a:r>
              <a:rPr lang="en-US" b="0" i="0" dirty="0">
                <a:solidFill>
                  <a:srgbClr val="374151"/>
                </a:solidFill>
                <a:effectLst/>
                <a:latin typeface="Söhne"/>
              </a:rPr>
              <a:t>: Shift from 800 to 50 clients in </a:t>
            </a:r>
            <a:r>
              <a:rPr lang="en-US" b="0" i="0" dirty="0" err="1">
                <a:solidFill>
                  <a:srgbClr val="374151"/>
                </a:solidFill>
                <a:effectLst/>
                <a:latin typeface="Söhne"/>
              </a:rPr>
              <a:t>Tpr</a:t>
            </a:r>
            <a:r>
              <a:rPr lang="en-US" b="0" i="0" dirty="0">
                <a:solidFill>
                  <a:srgbClr val="374151"/>
                </a:solidFill>
                <a:effectLst/>
                <a:latin typeface="Söhne"/>
              </a:rPr>
              <a:t> buckets implies successful subscription encouragement for more consistent usage.</a:t>
            </a:r>
          </a:p>
          <a:p>
            <a:pPr marL="285750" indent="-285750" algn="l">
              <a:buFont typeface="Arial" panose="020B0604020202020204" pitchFamily="34" charset="0"/>
              <a:buChar char="•"/>
            </a:pPr>
            <a:r>
              <a:rPr lang="en-US" b="1" i="0" dirty="0">
                <a:solidFill>
                  <a:srgbClr val="374151"/>
                </a:solidFill>
                <a:effectLst/>
                <a:latin typeface="Söhne"/>
              </a:rPr>
              <a:t>Loyalty and Frequency</a:t>
            </a:r>
            <a:r>
              <a:rPr lang="en-US" b="0" i="0" dirty="0">
                <a:solidFill>
                  <a:srgbClr val="374151"/>
                </a:solidFill>
                <a:effectLst/>
                <a:latin typeface="Söhne"/>
              </a:rPr>
              <a:t>: Subscription impact reflected in fewer clients but higher </a:t>
            </a:r>
            <a:r>
              <a:rPr lang="en-US" b="0" i="0" dirty="0" err="1">
                <a:solidFill>
                  <a:srgbClr val="374151"/>
                </a:solidFill>
                <a:effectLst/>
                <a:latin typeface="Söhne"/>
              </a:rPr>
              <a:t>Tpr</a:t>
            </a:r>
            <a:r>
              <a:rPr lang="en-US" b="0" i="0" dirty="0">
                <a:solidFill>
                  <a:srgbClr val="374151"/>
                </a:solidFill>
                <a:effectLst/>
                <a:latin typeface="Söhne"/>
              </a:rPr>
              <a:t> range, highlighting loyalty and increased usage.</a:t>
            </a:r>
          </a:p>
          <a:p>
            <a:pPr marL="285750" indent="-285750" algn="l">
              <a:buFont typeface="Arial" panose="020B0604020202020204" pitchFamily="34" charset="0"/>
              <a:buChar char="•"/>
            </a:pPr>
            <a:r>
              <a:rPr lang="en-US" b="1" i="0" dirty="0">
                <a:solidFill>
                  <a:srgbClr val="374151"/>
                </a:solidFill>
                <a:effectLst/>
                <a:latin typeface="Söhne"/>
              </a:rPr>
              <a:t>Strategy Validation</a:t>
            </a:r>
            <a:r>
              <a:rPr lang="en-US" b="0" i="0" dirty="0">
                <a:solidFill>
                  <a:srgbClr val="374151"/>
                </a:solidFill>
                <a:effectLst/>
                <a:latin typeface="Söhne"/>
              </a:rPr>
              <a:t>: </a:t>
            </a:r>
            <a:r>
              <a:rPr lang="en-US" b="0" i="0" dirty="0" err="1">
                <a:solidFill>
                  <a:srgbClr val="374151"/>
                </a:solidFill>
                <a:effectLst/>
                <a:latin typeface="Söhne"/>
              </a:rPr>
              <a:t>Tpr</a:t>
            </a:r>
            <a:r>
              <a:rPr lang="en-US" b="0" i="0" dirty="0">
                <a:solidFill>
                  <a:srgbClr val="374151"/>
                </a:solidFill>
                <a:effectLst/>
                <a:latin typeface="Söhne"/>
              </a:rPr>
              <a:t> shift validates effective engagement strategies through subscriptions.</a:t>
            </a:r>
          </a:p>
        </p:txBody>
      </p:sp>
      <p:pic>
        <p:nvPicPr>
          <p:cNvPr id="4" name="Picture 3">
            <a:extLst>
              <a:ext uri="{FF2B5EF4-FFF2-40B4-BE49-F238E27FC236}">
                <a16:creationId xmlns:a16="http://schemas.microsoft.com/office/drawing/2014/main" id="{F15A48B6-611C-C37F-A97F-98CF76C1D62A}"/>
              </a:ext>
            </a:extLst>
          </p:cNvPr>
          <p:cNvPicPr>
            <a:picLocks noChangeAspect="1"/>
          </p:cNvPicPr>
          <p:nvPr/>
        </p:nvPicPr>
        <p:blipFill>
          <a:blip r:embed="rId2"/>
          <a:stretch>
            <a:fillRect/>
          </a:stretch>
        </p:blipFill>
        <p:spPr>
          <a:xfrm>
            <a:off x="10588330" y="1471202"/>
            <a:ext cx="7257709" cy="6031574"/>
          </a:xfrm>
          <a:prstGeom prst="rect">
            <a:avLst/>
          </a:prstGeom>
        </p:spPr>
      </p:pic>
      <p:sp>
        <p:nvSpPr>
          <p:cNvPr id="5" name="TextBox 4">
            <a:extLst>
              <a:ext uri="{FF2B5EF4-FFF2-40B4-BE49-F238E27FC236}">
                <a16:creationId xmlns:a16="http://schemas.microsoft.com/office/drawing/2014/main" id="{558BC081-8216-E0E0-CC0E-370BD0E2C13E}"/>
              </a:ext>
            </a:extLst>
          </p:cNvPr>
          <p:cNvSpPr txBox="1"/>
          <p:nvPr/>
        </p:nvSpPr>
        <p:spPr>
          <a:xfrm>
            <a:off x="13868400" y="502293"/>
            <a:ext cx="3381546" cy="523220"/>
          </a:xfrm>
          <a:prstGeom prst="rect">
            <a:avLst/>
          </a:prstGeom>
          <a:noFill/>
        </p:spPr>
        <p:txBody>
          <a:bodyPr wrap="square" rtlCol="0">
            <a:spAutoFit/>
          </a:bodyPr>
          <a:lstStyle/>
          <a:p>
            <a:r>
              <a:rPr lang="en-US" sz="2800" b="1" dirty="0">
                <a:solidFill>
                  <a:srgbClr val="6CE5E8"/>
                </a:solidFill>
              </a:rPr>
              <a:t>Subscription Trips</a:t>
            </a:r>
          </a:p>
        </p:txBody>
      </p:sp>
      <p:pic>
        <p:nvPicPr>
          <p:cNvPr id="6" name="Picture 2" descr="Uber | Brands of the World™ | Download vector logos and logotypes">
            <a:extLst>
              <a:ext uri="{FF2B5EF4-FFF2-40B4-BE49-F238E27FC236}">
                <a16:creationId xmlns:a16="http://schemas.microsoft.com/office/drawing/2014/main" id="{EF6E7151-2001-1484-2279-A10E9D9C13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5888" y="266700"/>
            <a:ext cx="1203384" cy="1203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368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US" dirty="0"/>
          </a:p>
        </p:txBody>
      </p:sp>
      <p:sp>
        <p:nvSpPr>
          <p:cNvPr id="5" name="TextBox 5"/>
          <p:cNvSpPr txBox="1"/>
          <p:nvPr/>
        </p:nvSpPr>
        <p:spPr>
          <a:xfrm>
            <a:off x="211585" y="140731"/>
            <a:ext cx="13068300" cy="1102519"/>
          </a:xfrm>
          <a:prstGeom prst="rect">
            <a:avLst/>
          </a:prstGeom>
        </p:spPr>
        <p:txBody>
          <a:bodyPr lIns="0" tIns="0" rIns="0" bIns="0" rtlCol="0" anchor="t">
            <a:spAutoFit/>
          </a:bodyPr>
          <a:lstStyle/>
          <a:p>
            <a:pPr marL="0" lvl="0" indent="0" algn="l">
              <a:lnSpc>
                <a:spcPts val="8640"/>
              </a:lnSpc>
              <a:spcBef>
                <a:spcPct val="0"/>
              </a:spcBef>
            </a:pPr>
            <a:r>
              <a:rPr lang="en-US" sz="7200" dirty="0">
                <a:solidFill>
                  <a:schemeClr val="bg1"/>
                </a:solidFill>
                <a:latin typeface="HK Grotesk Bold"/>
              </a:rPr>
              <a:t>Analysis &amp; Insights: Reliability</a:t>
            </a:r>
          </a:p>
        </p:txBody>
      </p:sp>
      <p:sp>
        <p:nvSpPr>
          <p:cNvPr id="7" name="AutoShape 7"/>
          <p:cNvSpPr/>
          <p:nvPr/>
        </p:nvSpPr>
        <p:spPr>
          <a:xfrm>
            <a:off x="952500" y="3543300"/>
            <a:ext cx="16230600" cy="0"/>
          </a:xfrm>
          <a:prstGeom prst="line">
            <a:avLst/>
          </a:prstGeom>
          <a:ln w="9525" cap="flat">
            <a:solidFill>
              <a:srgbClr val="FFFFFF"/>
            </a:solidFill>
            <a:prstDash val="solid"/>
            <a:headEnd type="none" w="sm" len="sm"/>
            <a:tailEnd type="none" w="sm" len="sm"/>
          </a:ln>
        </p:spPr>
      </p:sp>
      <p:sp>
        <p:nvSpPr>
          <p:cNvPr id="23" name="AutoShape 23"/>
          <p:cNvSpPr/>
          <p:nvPr/>
        </p:nvSpPr>
        <p:spPr>
          <a:xfrm rot="-5400000">
            <a:off x="4439281" y="6778623"/>
            <a:ext cx="6026156" cy="0"/>
          </a:xfrm>
          <a:prstGeom prst="line">
            <a:avLst/>
          </a:prstGeom>
          <a:ln w="9525" cap="flat">
            <a:solidFill>
              <a:srgbClr val="FFFFFF"/>
            </a:solidFill>
            <a:prstDash val="solid"/>
            <a:headEnd type="none" w="sm" len="sm"/>
            <a:tailEnd type="none" w="sm" len="sm"/>
          </a:ln>
        </p:spPr>
        <p:txBody>
          <a:bodyPr/>
          <a:lstStyle/>
          <a:p>
            <a:endParaRPr lang="en-US"/>
          </a:p>
        </p:txBody>
      </p:sp>
      <p:pic>
        <p:nvPicPr>
          <p:cNvPr id="26" name="Picture 25">
            <a:extLst>
              <a:ext uri="{FF2B5EF4-FFF2-40B4-BE49-F238E27FC236}">
                <a16:creationId xmlns:a16="http://schemas.microsoft.com/office/drawing/2014/main" id="{DEF39EB5-9875-59F5-52FD-7DF64EFBC88B}"/>
              </a:ext>
            </a:extLst>
          </p:cNvPr>
          <p:cNvPicPr>
            <a:picLocks noChangeAspect="1"/>
          </p:cNvPicPr>
          <p:nvPr/>
        </p:nvPicPr>
        <p:blipFill>
          <a:blip r:embed="rId3"/>
          <a:stretch>
            <a:fillRect/>
          </a:stretch>
        </p:blipFill>
        <p:spPr>
          <a:xfrm>
            <a:off x="330983" y="3959887"/>
            <a:ext cx="6648936" cy="5831814"/>
          </a:xfrm>
          <a:prstGeom prst="rect">
            <a:avLst/>
          </a:prstGeom>
        </p:spPr>
      </p:pic>
      <p:pic>
        <p:nvPicPr>
          <p:cNvPr id="28" name="Picture 27">
            <a:extLst>
              <a:ext uri="{FF2B5EF4-FFF2-40B4-BE49-F238E27FC236}">
                <a16:creationId xmlns:a16="http://schemas.microsoft.com/office/drawing/2014/main" id="{1E0D343B-B8F4-978E-2609-5C26A9AEE479}"/>
              </a:ext>
            </a:extLst>
          </p:cNvPr>
          <p:cNvPicPr>
            <a:picLocks noChangeAspect="1"/>
          </p:cNvPicPr>
          <p:nvPr/>
        </p:nvPicPr>
        <p:blipFill>
          <a:blip r:embed="rId4"/>
          <a:stretch>
            <a:fillRect/>
          </a:stretch>
        </p:blipFill>
        <p:spPr>
          <a:xfrm>
            <a:off x="7924800" y="3959887"/>
            <a:ext cx="9966587" cy="5831814"/>
          </a:xfrm>
          <a:prstGeom prst="rect">
            <a:avLst/>
          </a:prstGeom>
        </p:spPr>
      </p:pic>
      <p:sp>
        <p:nvSpPr>
          <p:cNvPr id="29" name="TextBox 28">
            <a:extLst>
              <a:ext uri="{FF2B5EF4-FFF2-40B4-BE49-F238E27FC236}">
                <a16:creationId xmlns:a16="http://schemas.microsoft.com/office/drawing/2014/main" id="{F9F3930C-B552-F2A5-4034-C1FF6EE3F9A4}"/>
              </a:ext>
            </a:extLst>
          </p:cNvPr>
          <p:cNvSpPr txBox="1"/>
          <p:nvPr/>
        </p:nvSpPr>
        <p:spPr>
          <a:xfrm>
            <a:off x="181105" y="1303332"/>
            <a:ext cx="12675383" cy="2462213"/>
          </a:xfrm>
          <a:prstGeom prst="rect">
            <a:avLst/>
          </a:prstGeom>
          <a:noFill/>
        </p:spPr>
        <p:txBody>
          <a:bodyPr wrap="square" rtlCol="0">
            <a:spAutoFit/>
          </a:bodyPr>
          <a:lstStyle/>
          <a:p>
            <a:pPr algn="l">
              <a:buFont typeface="Arial" panose="020B0604020202020204" pitchFamily="34" charset="0"/>
              <a:buChar char="•"/>
            </a:pPr>
            <a:r>
              <a:rPr lang="en-US" sz="2200" b="1" i="0" dirty="0">
                <a:solidFill>
                  <a:schemeClr val="bg1"/>
                </a:solidFill>
                <a:effectLst/>
                <a:latin typeface="Söhne"/>
              </a:rPr>
              <a:t>Fulfillment Rate (65.84%)</a:t>
            </a:r>
            <a:r>
              <a:rPr lang="en-US" sz="2200" b="0" i="0" dirty="0">
                <a:solidFill>
                  <a:schemeClr val="bg1"/>
                </a:solidFill>
                <a:effectLst/>
                <a:latin typeface="Söhne"/>
              </a:rPr>
              <a:t>: Two-thirds of trip requests are successfully completed, indicating efficient supply-demand matching.</a:t>
            </a:r>
          </a:p>
          <a:p>
            <a:pPr algn="l">
              <a:buFont typeface="Arial" panose="020B0604020202020204" pitchFamily="34" charset="0"/>
              <a:buChar char="•"/>
            </a:pPr>
            <a:r>
              <a:rPr lang="en-US" sz="2200" b="1" i="0" dirty="0">
                <a:solidFill>
                  <a:schemeClr val="bg1"/>
                </a:solidFill>
                <a:effectLst/>
                <a:latin typeface="Söhne"/>
              </a:rPr>
              <a:t>Rider Cancellation Rate (27.00%)</a:t>
            </a:r>
            <a:r>
              <a:rPr lang="en-US" sz="2200" b="0" i="0" dirty="0">
                <a:solidFill>
                  <a:schemeClr val="bg1"/>
                </a:solidFill>
                <a:effectLst/>
                <a:latin typeface="Söhne"/>
              </a:rPr>
              <a:t>: High rider cancellations suggest potential issues in meeting expectations and ride matching.</a:t>
            </a:r>
          </a:p>
          <a:p>
            <a:pPr algn="l">
              <a:buFont typeface="Arial" panose="020B0604020202020204" pitchFamily="34" charset="0"/>
              <a:buChar char="•"/>
            </a:pPr>
            <a:r>
              <a:rPr lang="en-US" sz="2200" b="1" i="0" dirty="0">
                <a:solidFill>
                  <a:schemeClr val="bg1"/>
                </a:solidFill>
                <a:effectLst/>
                <a:latin typeface="Söhne"/>
              </a:rPr>
              <a:t>Driver Cancellation Rate (6.60%)</a:t>
            </a:r>
            <a:r>
              <a:rPr lang="en-US" sz="2200" b="0" i="0" dirty="0">
                <a:solidFill>
                  <a:schemeClr val="bg1"/>
                </a:solidFill>
                <a:effectLst/>
                <a:latin typeface="Söhne"/>
              </a:rPr>
              <a:t>: Low driver cancellations reflect good commitment and effective dispatch management.</a:t>
            </a:r>
          </a:p>
          <a:p>
            <a:endParaRPr lang="en-US" sz="2200" dirty="0">
              <a:solidFill>
                <a:schemeClr val="bg1"/>
              </a:solidFill>
            </a:endParaRPr>
          </a:p>
        </p:txBody>
      </p:sp>
      <p:sp>
        <p:nvSpPr>
          <p:cNvPr id="30" name="TextBox 29">
            <a:extLst>
              <a:ext uri="{FF2B5EF4-FFF2-40B4-BE49-F238E27FC236}">
                <a16:creationId xmlns:a16="http://schemas.microsoft.com/office/drawing/2014/main" id="{934F40E5-3274-2225-3DC7-A0E5E82AEA2E}"/>
              </a:ext>
            </a:extLst>
          </p:cNvPr>
          <p:cNvSpPr txBox="1"/>
          <p:nvPr/>
        </p:nvSpPr>
        <p:spPr>
          <a:xfrm>
            <a:off x="12856488" y="2159779"/>
            <a:ext cx="5183562" cy="1323439"/>
          </a:xfrm>
          <a:prstGeom prst="rect">
            <a:avLst/>
          </a:prstGeom>
          <a:noFill/>
        </p:spPr>
        <p:txBody>
          <a:bodyPr wrap="square" rtlCol="0">
            <a:spAutoFit/>
          </a:bodyPr>
          <a:lstStyle/>
          <a:p>
            <a:r>
              <a:rPr lang="en-US" sz="2000" dirty="0">
                <a:solidFill>
                  <a:srgbClr val="FFFF00"/>
                </a:solidFill>
              </a:rPr>
              <a:t>Heatmap Analysis : </a:t>
            </a:r>
            <a:r>
              <a:rPr lang="en-US" sz="2000" dirty="0">
                <a:solidFill>
                  <a:schemeClr val="bg1"/>
                </a:solidFill>
              </a:rPr>
              <a:t>It is observed from the visual that the % Fulfillment Rate is at a steady 100% on most days, dipping to around 80% on Monday &amp; 75% on Wednesday @ 11:00 Hours.</a:t>
            </a:r>
          </a:p>
        </p:txBody>
      </p:sp>
      <p:pic>
        <p:nvPicPr>
          <p:cNvPr id="31" name="Picture 2" descr="Uber | Brands of the World™ | Download vector logos and logotypes">
            <a:extLst>
              <a:ext uri="{FF2B5EF4-FFF2-40B4-BE49-F238E27FC236}">
                <a16:creationId xmlns:a16="http://schemas.microsoft.com/office/drawing/2014/main" id="{51378760-AFC3-21EC-E8FC-414C463D63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15888" y="266700"/>
            <a:ext cx="1203384" cy="12033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14"/>
          <p:cNvSpPr/>
          <p:nvPr/>
        </p:nvSpPr>
        <p:spPr>
          <a:xfrm>
            <a:off x="9144000" y="0"/>
            <a:ext cx="9144000" cy="10287000"/>
          </a:xfrm>
          <a:prstGeom prst="rect">
            <a:avLst/>
          </a:prstGeom>
          <a:solidFill>
            <a:srgbClr val="EFF4F4"/>
          </a:solidFill>
        </p:spPr>
      </p:sp>
      <p:sp>
        <p:nvSpPr>
          <p:cNvPr id="35" name="AutoShape 35"/>
          <p:cNvSpPr/>
          <p:nvPr/>
        </p:nvSpPr>
        <p:spPr>
          <a:xfrm>
            <a:off x="10512028" y="6394365"/>
            <a:ext cx="6407944" cy="0"/>
          </a:xfrm>
          <a:prstGeom prst="line">
            <a:avLst/>
          </a:prstGeom>
          <a:ln w="9525" cap="flat">
            <a:solidFill>
              <a:srgbClr val="BDC2C5"/>
            </a:solidFill>
            <a:prstDash val="solid"/>
            <a:headEnd type="none" w="sm" len="sm"/>
            <a:tailEnd type="none" w="sm" len="sm"/>
          </a:ln>
        </p:spPr>
      </p:sp>
      <p:sp>
        <p:nvSpPr>
          <p:cNvPr id="36" name="AutoShape 36"/>
          <p:cNvSpPr/>
          <p:nvPr/>
        </p:nvSpPr>
        <p:spPr>
          <a:xfrm>
            <a:off x="1235706" y="6394365"/>
            <a:ext cx="6407944" cy="0"/>
          </a:xfrm>
          <a:prstGeom prst="line">
            <a:avLst/>
          </a:prstGeom>
          <a:ln w="9525" cap="flat">
            <a:solidFill>
              <a:srgbClr val="BDC2C5"/>
            </a:solidFill>
            <a:prstDash val="solid"/>
            <a:headEnd type="none" w="sm" len="sm"/>
            <a:tailEnd type="none" w="sm" len="sm"/>
          </a:ln>
        </p:spPr>
        <p:txBody>
          <a:bodyPr/>
          <a:lstStyle/>
          <a:p>
            <a:endParaRPr lang="en-US"/>
          </a:p>
        </p:txBody>
      </p:sp>
      <p:sp>
        <p:nvSpPr>
          <p:cNvPr id="37" name="AutoShape 3">
            <a:extLst>
              <a:ext uri="{FF2B5EF4-FFF2-40B4-BE49-F238E27FC236}">
                <a16:creationId xmlns:a16="http://schemas.microsoft.com/office/drawing/2014/main" id="{D16248C2-E001-7010-C83F-600D6BC4669F}"/>
              </a:ext>
            </a:extLst>
          </p:cNvPr>
          <p:cNvSpPr/>
          <p:nvPr/>
        </p:nvSpPr>
        <p:spPr>
          <a:xfrm>
            <a:off x="0" y="5037"/>
            <a:ext cx="18288000" cy="1265418"/>
          </a:xfrm>
          <a:prstGeom prst="rect">
            <a:avLst/>
          </a:prstGeom>
          <a:solidFill>
            <a:srgbClr val="000000"/>
          </a:solidFill>
        </p:spPr>
      </p:sp>
      <p:sp>
        <p:nvSpPr>
          <p:cNvPr id="38" name="TextBox 24">
            <a:extLst>
              <a:ext uri="{FF2B5EF4-FFF2-40B4-BE49-F238E27FC236}">
                <a16:creationId xmlns:a16="http://schemas.microsoft.com/office/drawing/2014/main" id="{BD76DB35-DD01-AA51-EBDD-6230CCE2F320}"/>
              </a:ext>
            </a:extLst>
          </p:cNvPr>
          <p:cNvSpPr txBox="1"/>
          <p:nvPr/>
        </p:nvSpPr>
        <p:spPr>
          <a:xfrm>
            <a:off x="152400" y="-32277"/>
            <a:ext cx="18135600" cy="1057790"/>
          </a:xfrm>
          <a:prstGeom prst="rect">
            <a:avLst/>
          </a:prstGeom>
        </p:spPr>
        <p:txBody>
          <a:bodyPr wrap="square" lIns="0" tIns="0" rIns="0" bIns="0" rtlCol="0" anchor="t">
            <a:spAutoFit/>
          </a:bodyPr>
          <a:lstStyle/>
          <a:p>
            <a:pPr marL="0" lvl="0" indent="0" algn="l">
              <a:lnSpc>
                <a:spcPts val="8640"/>
              </a:lnSpc>
              <a:spcBef>
                <a:spcPct val="0"/>
              </a:spcBef>
            </a:pPr>
            <a:r>
              <a:rPr lang="en-US" sz="6000" dirty="0">
                <a:solidFill>
                  <a:srgbClr val="6CE5E8"/>
                </a:solidFill>
                <a:latin typeface="HK Grotesk Bold"/>
              </a:rPr>
              <a:t>Analysis &amp; Insights: Demand</a:t>
            </a:r>
          </a:p>
        </p:txBody>
      </p:sp>
      <p:pic>
        <p:nvPicPr>
          <p:cNvPr id="39" name="Picture 38">
            <a:extLst>
              <a:ext uri="{FF2B5EF4-FFF2-40B4-BE49-F238E27FC236}">
                <a16:creationId xmlns:a16="http://schemas.microsoft.com/office/drawing/2014/main" id="{B9C0B250-D54E-E241-6A0E-678DFB4847CA}"/>
              </a:ext>
            </a:extLst>
          </p:cNvPr>
          <p:cNvPicPr>
            <a:picLocks noChangeAspect="1"/>
          </p:cNvPicPr>
          <p:nvPr/>
        </p:nvPicPr>
        <p:blipFill>
          <a:blip r:embed="rId2"/>
          <a:stretch>
            <a:fillRect/>
          </a:stretch>
        </p:blipFill>
        <p:spPr>
          <a:xfrm>
            <a:off x="333694" y="1525404"/>
            <a:ext cx="8276906" cy="4633753"/>
          </a:xfrm>
          <a:prstGeom prst="rect">
            <a:avLst/>
          </a:prstGeom>
        </p:spPr>
      </p:pic>
      <p:sp>
        <p:nvSpPr>
          <p:cNvPr id="40" name="AutoShape 9">
            <a:extLst>
              <a:ext uri="{FF2B5EF4-FFF2-40B4-BE49-F238E27FC236}">
                <a16:creationId xmlns:a16="http://schemas.microsoft.com/office/drawing/2014/main" id="{F8849FE3-76CD-18D9-9927-537E4027BC98}"/>
              </a:ext>
            </a:extLst>
          </p:cNvPr>
          <p:cNvSpPr/>
          <p:nvPr/>
        </p:nvSpPr>
        <p:spPr>
          <a:xfrm>
            <a:off x="333694" y="1496334"/>
            <a:ext cx="8441073" cy="471729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lstStyle/>
          <a:p>
            <a:endParaRPr lang="en-US" dirty="0"/>
          </a:p>
        </p:txBody>
      </p:sp>
      <p:sp>
        <p:nvSpPr>
          <p:cNvPr id="43" name="Rectangle 42">
            <a:extLst>
              <a:ext uri="{FF2B5EF4-FFF2-40B4-BE49-F238E27FC236}">
                <a16:creationId xmlns:a16="http://schemas.microsoft.com/office/drawing/2014/main" id="{74D8A665-BA10-23B0-2436-CACD33169EE0}"/>
              </a:ext>
            </a:extLst>
          </p:cNvPr>
          <p:cNvSpPr/>
          <p:nvPr/>
        </p:nvSpPr>
        <p:spPr>
          <a:xfrm>
            <a:off x="9296400" y="1496334"/>
            <a:ext cx="8657906" cy="471728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5" name="TextBox 44">
            <a:extLst>
              <a:ext uri="{FF2B5EF4-FFF2-40B4-BE49-F238E27FC236}">
                <a16:creationId xmlns:a16="http://schemas.microsoft.com/office/drawing/2014/main" id="{DF1DA2B9-070D-E277-9C4E-CCE5B6746F41}"/>
              </a:ext>
            </a:extLst>
          </p:cNvPr>
          <p:cNvSpPr txBox="1"/>
          <p:nvPr/>
        </p:nvSpPr>
        <p:spPr>
          <a:xfrm>
            <a:off x="473923" y="7200900"/>
            <a:ext cx="8293917" cy="2677656"/>
          </a:xfrm>
          <a:prstGeom prst="rect">
            <a:avLst/>
          </a:prstGeom>
          <a:noFill/>
        </p:spPr>
        <p:txBody>
          <a:bodyPr wrap="square" rtlCol="0">
            <a:spAutoFit/>
          </a:bodyPr>
          <a:lstStyle/>
          <a:p>
            <a:r>
              <a:rPr lang="en-US" sz="2400" b="1" i="0" dirty="0">
                <a:solidFill>
                  <a:srgbClr val="374151"/>
                </a:solidFill>
                <a:effectLst/>
                <a:latin typeface="Söhne"/>
              </a:rPr>
              <a:t>The distribution of trips based on </a:t>
            </a:r>
            <a:r>
              <a:rPr lang="en-US" sz="2400" b="1" i="0" dirty="0" err="1">
                <a:solidFill>
                  <a:srgbClr val="374151"/>
                </a:solidFill>
                <a:effectLst/>
                <a:latin typeface="Söhne"/>
              </a:rPr>
              <a:t>microscheduling</a:t>
            </a:r>
            <a:r>
              <a:rPr lang="en-US" sz="2400" b="1" i="0" dirty="0">
                <a:solidFill>
                  <a:srgbClr val="374151"/>
                </a:solidFill>
                <a:effectLst/>
                <a:latin typeface="Söhne"/>
              </a:rPr>
              <a:t> and prescheduling duration showed that the majority of clients scheduling trips lasting up to 10 minutes preferred prescheduling. In contrast, for trips lasting between 10-60 minutes, clients tended to book rides in real-time, suggesting a preference for on-the-fly bookings.</a:t>
            </a:r>
            <a:endParaRPr lang="en-US" sz="2400" b="1" dirty="0">
              <a:solidFill>
                <a:srgbClr val="000000"/>
              </a:solidFill>
              <a:latin typeface="HK Grotesk Medium"/>
            </a:endParaRPr>
          </a:p>
          <a:p>
            <a:endParaRPr lang="en-US" sz="2400" b="1" dirty="0"/>
          </a:p>
        </p:txBody>
      </p:sp>
      <p:sp>
        <p:nvSpPr>
          <p:cNvPr id="46" name="TextBox 33">
            <a:extLst>
              <a:ext uri="{FF2B5EF4-FFF2-40B4-BE49-F238E27FC236}">
                <a16:creationId xmlns:a16="http://schemas.microsoft.com/office/drawing/2014/main" id="{75A36732-D6E8-0A76-BFD3-0FFB0D68B6BA}"/>
              </a:ext>
            </a:extLst>
          </p:cNvPr>
          <p:cNvSpPr txBox="1"/>
          <p:nvPr/>
        </p:nvSpPr>
        <p:spPr>
          <a:xfrm>
            <a:off x="473923" y="6647712"/>
            <a:ext cx="3156198" cy="492919"/>
          </a:xfrm>
          <a:prstGeom prst="rect">
            <a:avLst/>
          </a:prstGeom>
        </p:spPr>
        <p:txBody>
          <a:bodyPr wrap="square" lIns="0" tIns="0" rIns="0" bIns="0" rtlCol="0" anchor="t">
            <a:spAutoFit/>
          </a:bodyPr>
          <a:lstStyle/>
          <a:p>
            <a:pPr>
              <a:lnSpc>
                <a:spcPts val="3840"/>
              </a:lnSpc>
            </a:pPr>
            <a:r>
              <a:rPr lang="en-US" sz="3200" dirty="0">
                <a:solidFill>
                  <a:srgbClr val="009490"/>
                </a:solidFill>
                <a:latin typeface="HK Grotesk Medium"/>
              </a:rPr>
              <a:t>Insights:</a:t>
            </a:r>
          </a:p>
        </p:txBody>
      </p:sp>
      <p:sp>
        <p:nvSpPr>
          <p:cNvPr id="47" name="TextBox 46">
            <a:extLst>
              <a:ext uri="{FF2B5EF4-FFF2-40B4-BE49-F238E27FC236}">
                <a16:creationId xmlns:a16="http://schemas.microsoft.com/office/drawing/2014/main" id="{19A7517E-19CC-7B85-A840-AE1348BFB151}"/>
              </a:ext>
            </a:extLst>
          </p:cNvPr>
          <p:cNvSpPr txBox="1"/>
          <p:nvPr/>
        </p:nvSpPr>
        <p:spPr>
          <a:xfrm>
            <a:off x="9580869" y="7200900"/>
            <a:ext cx="8293917" cy="1938992"/>
          </a:xfrm>
          <a:prstGeom prst="rect">
            <a:avLst/>
          </a:prstGeom>
          <a:noFill/>
        </p:spPr>
        <p:txBody>
          <a:bodyPr wrap="square" rtlCol="0">
            <a:spAutoFit/>
          </a:bodyPr>
          <a:lstStyle/>
          <a:p>
            <a:r>
              <a:rPr lang="en-US" sz="2400" b="1" i="0" dirty="0">
                <a:solidFill>
                  <a:srgbClr val="374151"/>
                </a:solidFill>
                <a:effectLst/>
                <a:latin typeface="Söhne"/>
              </a:rPr>
              <a:t>The distribution of trips by hour of day and day of the week indicated consistent activity throughout most days, except for Friday and Saturday, likely due to the weekend. Notably, peak demand occurred at 07:00, 8:00, 16:00, 17:00, and 18:00 hours, aligning with typical office timings, suggesting commuter usage.</a:t>
            </a:r>
            <a:endParaRPr lang="en-US" sz="2400" b="1" dirty="0"/>
          </a:p>
        </p:txBody>
      </p:sp>
      <p:sp>
        <p:nvSpPr>
          <p:cNvPr id="48" name="TextBox 33">
            <a:extLst>
              <a:ext uri="{FF2B5EF4-FFF2-40B4-BE49-F238E27FC236}">
                <a16:creationId xmlns:a16="http://schemas.microsoft.com/office/drawing/2014/main" id="{7CE27365-87E2-52A5-3552-FB4FA25BF39E}"/>
              </a:ext>
            </a:extLst>
          </p:cNvPr>
          <p:cNvSpPr txBox="1"/>
          <p:nvPr/>
        </p:nvSpPr>
        <p:spPr>
          <a:xfrm>
            <a:off x="9580869" y="6647712"/>
            <a:ext cx="3156198" cy="492919"/>
          </a:xfrm>
          <a:prstGeom prst="rect">
            <a:avLst/>
          </a:prstGeom>
        </p:spPr>
        <p:txBody>
          <a:bodyPr wrap="square" lIns="0" tIns="0" rIns="0" bIns="0" rtlCol="0" anchor="t">
            <a:spAutoFit/>
          </a:bodyPr>
          <a:lstStyle/>
          <a:p>
            <a:pPr>
              <a:lnSpc>
                <a:spcPts val="3840"/>
              </a:lnSpc>
            </a:pPr>
            <a:r>
              <a:rPr lang="en-US" sz="3200" dirty="0">
                <a:solidFill>
                  <a:srgbClr val="009490"/>
                </a:solidFill>
                <a:latin typeface="HK Grotesk Medium"/>
              </a:rPr>
              <a:t>Insights:</a:t>
            </a:r>
          </a:p>
        </p:txBody>
      </p:sp>
      <p:pic>
        <p:nvPicPr>
          <p:cNvPr id="50" name="Picture 49">
            <a:extLst>
              <a:ext uri="{FF2B5EF4-FFF2-40B4-BE49-F238E27FC236}">
                <a16:creationId xmlns:a16="http://schemas.microsoft.com/office/drawing/2014/main" id="{4A09BAD8-4BB9-9568-3056-427894E14320}"/>
              </a:ext>
            </a:extLst>
          </p:cNvPr>
          <p:cNvPicPr>
            <a:picLocks noChangeAspect="1"/>
          </p:cNvPicPr>
          <p:nvPr/>
        </p:nvPicPr>
        <p:blipFill>
          <a:blip r:embed="rId3"/>
          <a:stretch>
            <a:fillRect/>
          </a:stretch>
        </p:blipFill>
        <p:spPr>
          <a:xfrm>
            <a:off x="9495837" y="1679911"/>
            <a:ext cx="8235894" cy="4324737"/>
          </a:xfrm>
          <a:prstGeom prst="rect">
            <a:avLst/>
          </a:prstGeom>
        </p:spPr>
      </p:pic>
      <p:pic>
        <p:nvPicPr>
          <p:cNvPr id="52" name="Picture 2" descr="Uber | Brands of the World™ | Download vector logos and logotypes">
            <a:extLst>
              <a:ext uri="{FF2B5EF4-FFF2-40B4-BE49-F238E27FC236}">
                <a16:creationId xmlns:a16="http://schemas.microsoft.com/office/drawing/2014/main" id="{4A4C34FA-1A58-13C5-D37B-74B43EDD3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01368" y="83123"/>
            <a:ext cx="1159865" cy="1159865"/>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CB1FDDF9-BE65-F8B5-4B19-31765C4B335B}"/>
              </a:ext>
            </a:extLst>
          </p:cNvPr>
          <p:cNvSpPr txBox="1"/>
          <p:nvPr/>
        </p:nvSpPr>
        <p:spPr>
          <a:xfrm>
            <a:off x="10115184" y="440098"/>
            <a:ext cx="5715000" cy="707886"/>
          </a:xfrm>
          <a:prstGeom prst="rect">
            <a:avLst/>
          </a:prstGeom>
          <a:noFill/>
        </p:spPr>
        <p:txBody>
          <a:bodyPr wrap="square" rtlCol="0">
            <a:spAutoFit/>
          </a:bodyPr>
          <a:lstStyle/>
          <a:p>
            <a:r>
              <a:rPr lang="en-US" sz="2000" b="1" dirty="0">
                <a:solidFill>
                  <a:srgbClr val="6CE5E8"/>
                </a:solidFill>
              </a:rPr>
              <a:t>Number of trips by Request Type, Hours Of Day, and Day of Week.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1268</TotalTime>
  <Words>1897</Words>
  <Application>Microsoft Office PowerPoint</Application>
  <PresentationFormat>Custom</PresentationFormat>
  <Paragraphs>174</Paragraphs>
  <Slides>15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HK Grotesk Semi-Bold</vt:lpstr>
      <vt:lpstr>Calibri</vt:lpstr>
      <vt:lpstr>-apple-system</vt:lpstr>
      <vt:lpstr>HK Grotesk Medium</vt:lpstr>
      <vt:lpstr>Wingdings</vt:lpstr>
      <vt:lpstr>HK Grotesk</vt:lpstr>
      <vt:lpstr>Corbel</vt:lpstr>
      <vt:lpstr>HK Grotesk Bold</vt:lpstr>
      <vt:lpstr>HK Grotesk Light</vt:lpstr>
      <vt:lpstr>Arial</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White and Teal Minimal Abstract Patterns Finance Report Finance Presentation</dc:title>
  <dc:creator>Rohan</dc:creator>
  <cp:lastModifiedBy>Rohan Sahay</cp:lastModifiedBy>
  <cp:revision>7</cp:revision>
  <dcterms:created xsi:type="dcterms:W3CDTF">2006-08-16T00:00:00Z</dcterms:created>
  <dcterms:modified xsi:type="dcterms:W3CDTF">2023-08-16T17:12:20Z</dcterms:modified>
  <dc:identifier>DAFrW-ryiIQ</dc:identifier>
</cp:coreProperties>
</file>